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8"/>
  </p:notesMasterIdLst>
  <p:sldIdLst>
    <p:sldId id="256" r:id="rId2"/>
    <p:sldId id="257" r:id="rId3"/>
    <p:sldId id="259" r:id="rId4"/>
    <p:sldId id="268" r:id="rId5"/>
    <p:sldId id="269" r:id="rId6"/>
    <p:sldId id="265" r:id="rId7"/>
    <p:sldId id="272" r:id="rId8"/>
    <p:sldId id="275" r:id="rId9"/>
    <p:sldId id="261" r:id="rId10"/>
    <p:sldId id="263" r:id="rId11"/>
    <p:sldId id="258" r:id="rId12"/>
    <p:sldId id="262" r:id="rId13"/>
    <p:sldId id="264" r:id="rId14"/>
    <p:sldId id="273" r:id="rId15"/>
    <p:sldId id="266" r:id="rId16"/>
    <p:sldId id="274" r:id="rId17"/>
  </p:sldIdLst>
  <p:sldSz cx="12192000" cy="6858000"/>
  <p:notesSz cx="68119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8E6534"/>
    <a:srgbClr val="A061E5"/>
    <a:srgbClr val="883ADE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96" autoAdjust="0"/>
    <p:restoredTop sz="94660"/>
  </p:normalViewPr>
  <p:slideViewPr>
    <p:cSldViewPr snapToGrid="0">
      <p:cViewPr>
        <p:scale>
          <a:sx n="100" d="100"/>
          <a:sy n="100" d="100"/>
        </p:scale>
        <p:origin x="165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9213" y="0"/>
            <a:ext cx="2951162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29D9-1CA9-48D7-8951-6EC4F1221C91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4725"/>
            <a:ext cx="544988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9213" y="9444038"/>
            <a:ext cx="2951162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654B6-87F4-4491-8364-7C2E9A91E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477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654B6-87F4-4491-8364-7C2E9A91E27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910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93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62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763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1331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147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502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763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589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18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48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5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45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7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43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18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35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47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2536F9-884B-4A47-A63D-A244615F50CB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0DBF3-AC58-4931-8AB0-1408C35C25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138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3.pn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24" Type="http://schemas.openxmlformats.org/officeDocument/2006/relationships/image" Target="../media/image41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23" Type="http://schemas.openxmlformats.org/officeDocument/2006/relationships/image" Target="../media/image11.png"/><Relationship Id="rId28" Type="http://schemas.openxmlformats.org/officeDocument/2006/relationships/image" Target="../media/image45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8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Image result for c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0" y="0"/>
            <a:ext cx="10829925" cy="6858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GB" sz="6000" dirty="0" smtClean="0"/>
              <a:t>Programming </a:t>
            </a:r>
            <a:r>
              <a:rPr lang="en-GB" sz="6000" dirty="0" smtClean="0"/>
              <a:t>with </a:t>
            </a:r>
            <a:r>
              <a:rPr lang="en-GB" sz="6000" dirty="0" smtClean="0"/>
              <a:t>Python</a:t>
            </a:r>
          </a:p>
          <a:p>
            <a:endParaRPr lang="en-GB" sz="6000" dirty="0" smtClean="0"/>
          </a:p>
          <a:p>
            <a:endParaRPr lang="en-GB" sz="6000" dirty="0"/>
          </a:p>
          <a:p>
            <a:endParaRPr lang="en-GB" sz="6000" dirty="0" smtClean="0"/>
          </a:p>
          <a:p>
            <a:endParaRPr lang="en-GB" sz="6000" dirty="0"/>
          </a:p>
          <a:p>
            <a:endParaRPr lang="en-GB" sz="6000" dirty="0" smtClean="0"/>
          </a:p>
          <a:p>
            <a:r>
              <a:rPr lang="en-GB" sz="6000" dirty="0" smtClean="0"/>
              <a:t>and </a:t>
            </a:r>
            <a:r>
              <a:rPr lang="en-GB" sz="6000" dirty="0" smtClean="0"/>
              <a:t>Bananas</a:t>
            </a:r>
            <a:endParaRPr lang="en-GB" sz="6000" dirty="0"/>
          </a:p>
        </p:txBody>
      </p:sp>
      <p:pic>
        <p:nvPicPr>
          <p:cNvPr id="1026" name="Picture 2" descr="Image result for pytho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1401763"/>
            <a:ext cx="2454275" cy="24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125652" y="6225659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Ron Greeff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877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data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5580518" cy="4195481"/>
          </a:xfrm>
        </p:spPr>
        <p:txBody>
          <a:bodyPr/>
          <a:lstStyle/>
          <a:p>
            <a:r>
              <a:rPr lang="en-GB" dirty="0" smtClean="0">
                <a:solidFill>
                  <a:schemeClr val="accent6"/>
                </a:solidFill>
              </a:rPr>
              <a:t>Boolean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Integer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Float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String</a:t>
            </a:r>
          </a:p>
          <a:p>
            <a:r>
              <a:rPr lang="en-GB" dirty="0" smtClean="0">
                <a:solidFill>
                  <a:srgbClr val="00B0F0"/>
                </a:solidFill>
              </a:rPr>
              <a:t>List</a:t>
            </a:r>
          </a:p>
          <a:p>
            <a:r>
              <a:rPr lang="en-GB" dirty="0" smtClean="0">
                <a:solidFill>
                  <a:srgbClr val="00B0F0"/>
                </a:solidFill>
              </a:rPr>
              <a:t>Dictionary</a:t>
            </a:r>
          </a:p>
          <a:p>
            <a:r>
              <a:rPr lang="en-GB" dirty="0">
                <a:solidFill>
                  <a:srgbClr val="00B0F0"/>
                </a:solidFill>
              </a:rPr>
              <a:t>Tuple</a:t>
            </a:r>
          </a:p>
          <a:p>
            <a:endParaRPr lang="en-GB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26629" y="2052918"/>
            <a:ext cx="558051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 smtClean="0">
                <a:solidFill>
                  <a:schemeClr val="accent6"/>
                </a:solidFill>
              </a:rPr>
              <a:t>TRUE, FALSE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0, 99, 100, …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0.1, 1.00, 99.999999, …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“Banana”</a:t>
            </a:r>
          </a:p>
          <a:p>
            <a:r>
              <a:rPr lang="en-GB" dirty="0" smtClean="0">
                <a:solidFill>
                  <a:srgbClr val="00B0F0"/>
                </a:solidFill>
              </a:rPr>
              <a:t>[ TRUE, 99, 0.1, “Banana”, [“nested”] ]</a:t>
            </a:r>
          </a:p>
          <a:p>
            <a:r>
              <a:rPr lang="en-GB" dirty="0" smtClean="0">
                <a:solidFill>
                  <a:srgbClr val="00B0F0"/>
                </a:solidFill>
              </a:rPr>
              <a:t>{ “key”: “value”, “number”: 0, “n”: [] }</a:t>
            </a:r>
          </a:p>
          <a:p>
            <a:r>
              <a:rPr lang="en-GB" dirty="0" smtClean="0">
                <a:solidFill>
                  <a:srgbClr val="00B0F0"/>
                </a:solidFill>
              </a:rPr>
              <a:t>( TRUE</a:t>
            </a:r>
            <a:r>
              <a:rPr lang="en-GB" dirty="0">
                <a:solidFill>
                  <a:srgbClr val="00B0F0"/>
                </a:solidFill>
              </a:rPr>
              <a:t>, 99, 0.1, “Banana”, [“nested”] </a:t>
            </a:r>
            <a:r>
              <a:rPr lang="en-GB" dirty="0" smtClean="0">
                <a:solidFill>
                  <a:srgbClr val="00B0F0"/>
                </a:solidFill>
              </a:rPr>
              <a:t>)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4971" y="1529322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 type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443654" y="152932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11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5580518" cy="4195481"/>
          </a:xfrm>
        </p:spPr>
        <p:txBody>
          <a:bodyPr/>
          <a:lstStyle/>
          <a:p>
            <a:r>
              <a:rPr lang="en-GB" dirty="0" smtClean="0"/>
              <a:t>Strings are denoted by quotes</a:t>
            </a:r>
          </a:p>
          <a:p>
            <a:pPr lvl="1"/>
            <a:r>
              <a:rPr lang="en-GB" dirty="0" smtClean="0"/>
              <a:t>“this is a string”</a:t>
            </a:r>
          </a:p>
          <a:p>
            <a:pPr lvl="1"/>
            <a:r>
              <a:rPr lang="en-GB" dirty="0" smtClean="0"/>
              <a:t>“anything”</a:t>
            </a:r>
          </a:p>
          <a:p>
            <a:pPr lvl="1"/>
            <a:r>
              <a:rPr lang="en-GB" dirty="0" smtClean="0"/>
              <a:t>“21”</a:t>
            </a:r>
          </a:p>
          <a:p>
            <a:pPr lvl="1"/>
            <a:r>
              <a:rPr lang="en-GB" dirty="0" smtClean="0"/>
              <a:t>“   “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32599" y="2205318"/>
            <a:ext cx="497454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 smtClean="0"/>
              <a:t>capitalize()</a:t>
            </a:r>
          </a:p>
          <a:p>
            <a:r>
              <a:rPr lang="en-GB" dirty="0" smtClean="0"/>
              <a:t>title()</a:t>
            </a:r>
          </a:p>
          <a:p>
            <a:r>
              <a:rPr lang="en-GB" dirty="0" smtClean="0"/>
              <a:t>strip()</a:t>
            </a:r>
          </a:p>
          <a:p>
            <a:r>
              <a:rPr lang="en-GB" dirty="0" smtClean="0"/>
              <a:t>split()</a:t>
            </a:r>
          </a:p>
          <a:p>
            <a:r>
              <a:rPr lang="en-GB" dirty="0" err="1" smtClean="0"/>
              <a:t>startswith</a:t>
            </a:r>
            <a:r>
              <a:rPr lang="en-GB" dirty="0" smtClean="0"/>
              <a:t>()</a:t>
            </a:r>
          </a:p>
          <a:p>
            <a:r>
              <a:rPr lang="en-GB" dirty="0" err="1" smtClean="0"/>
              <a:t>endswith</a:t>
            </a:r>
            <a:r>
              <a:rPr lang="en-GB" dirty="0" smtClean="0"/>
              <a:t>()</a:t>
            </a:r>
          </a:p>
          <a:p>
            <a:r>
              <a:rPr lang="en-GB" dirty="0" smtClean="0"/>
              <a:t>replace()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0058" y="1574728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Characteristics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138008" y="1529322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Useful in-built functions (methods)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5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5580518" cy="4195481"/>
          </a:xfrm>
        </p:spPr>
        <p:txBody>
          <a:bodyPr/>
          <a:lstStyle/>
          <a:p>
            <a:r>
              <a:rPr lang="en-GB" dirty="0" smtClean="0"/>
              <a:t>Lists are one of several collections</a:t>
            </a:r>
          </a:p>
          <a:p>
            <a:pPr lvl="1"/>
            <a:r>
              <a:rPr lang="en-GB" dirty="0" smtClean="0"/>
              <a:t>[“string”, 21, True]</a:t>
            </a:r>
          </a:p>
          <a:p>
            <a:r>
              <a:rPr lang="en-GB" dirty="0" smtClean="0"/>
              <a:t>Lists are </a:t>
            </a:r>
            <a:r>
              <a:rPr lang="en-GB" b="1" dirty="0" smtClean="0"/>
              <a:t>ordered</a:t>
            </a:r>
          </a:p>
          <a:p>
            <a:r>
              <a:rPr lang="en-GB" dirty="0" smtClean="0"/>
              <a:t>Lists items are accessed by an </a:t>
            </a:r>
            <a:r>
              <a:rPr lang="en-GB" b="1" dirty="0" smtClean="0"/>
              <a:t>index</a:t>
            </a:r>
          </a:p>
          <a:p>
            <a:endParaRPr lang="en-GB" b="1" dirty="0"/>
          </a:p>
          <a:p>
            <a:r>
              <a:rPr lang="en-GB" dirty="0" err="1" smtClean="0"/>
              <a:t>my_list</a:t>
            </a:r>
            <a:r>
              <a:rPr lang="en-GB" dirty="0" smtClean="0"/>
              <a:t> = [‘a’, ‘b’, ‘c’]</a:t>
            </a:r>
          </a:p>
          <a:p>
            <a:r>
              <a:rPr lang="en-GB" dirty="0" err="1" smtClean="0"/>
              <a:t>my_list</a:t>
            </a:r>
            <a:r>
              <a:rPr lang="en-GB" dirty="0" smtClean="0"/>
              <a:t>[0]</a:t>
            </a:r>
          </a:p>
          <a:p>
            <a:r>
              <a:rPr lang="en-GB" dirty="0" err="1" smtClean="0"/>
              <a:t>my_list</a:t>
            </a:r>
            <a:r>
              <a:rPr lang="en-GB" dirty="0" smtClean="0"/>
              <a:t>[0:1]</a:t>
            </a:r>
          </a:p>
          <a:p>
            <a:r>
              <a:rPr lang="en-GB" dirty="0" err="1" smtClean="0"/>
              <a:t>my_list</a:t>
            </a:r>
            <a:r>
              <a:rPr lang="en-GB" dirty="0" smtClean="0"/>
              <a:t>[:-1]</a:t>
            </a:r>
          </a:p>
          <a:p>
            <a:endParaRPr lang="en-GB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26629" y="2052918"/>
            <a:ext cx="558051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090058" y="1574728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Characteristics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138008" y="1529322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Useful in-built functions (methods)</a:t>
            </a:r>
            <a:endParaRPr lang="en-GB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832599" y="2205318"/>
            <a:ext cx="5126948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 smtClean="0"/>
              <a:t>append()</a:t>
            </a:r>
          </a:p>
          <a:p>
            <a:r>
              <a:rPr lang="en-GB" dirty="0" smtClean="0"/>
              <a:t>insert()</a:t>
            </a:r>
          </a:p>
          <a:p>
            <a:r>
              <a:rPr lang="en-GB" dirty="0" smtClean="0"/>
              <a:t>remove()</a:t>
            </a:r>
          </a:p>
          <a:p>
            <a:r>
              <a:rPr lang="en-GB" dirty="0" smtClean="0"/>
              <a:t>join()</a:t>
            </a:r>
          </a:p>
          <a:p>
            <a:r>
              <a:rPr lang="en-GB" dirty="0" smtClean="0"/>
              <a:t>reverse()</a:t>
            </a:r>
          </a:p>
          <a:p>
            <a:r>
              <a:rPr lang="en-GB" dirty="0" smtClean="0"/>
              <a:t>pop()</a:t>
            </a:r>
          </a:p>
        </p:txBody>
      </p:sp>
    </p:spTree>
    <p:extLst>
      <p:ext uri="{BB962C8B-B14F-4D97-AF65-F5344CB8AC3E}">
        <p14:creationId xmlns:p14="http://schemas.microsoft.com/office/powerpoint/2010/main" val="514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Conditionals and Operators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3260999"/>
            <a:ext cx="5356128" cy="17189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3399"/>
                </a:solidFill>
              </a:rPr>
              <a:t>i</a:t>
            </a:r>
            <a:r>
              <a:rPr lang="en-GB" dirty="0" smtClean="0">
                <a:solidFill>
                  <a:srgbClr val="FF3399"/>
                </a:solidFill>
              </a:rPr>
              <a:t>f</a:t>
            </a:r>
            <a:r>
              <a:rPr lang="en-GB" dirty="0" smtClean="0"/>
              <a:t> &lt;condition&gt;: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do this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FF3399"/>
                </a:solidFill>
              </a:rPr>
              <a:t>elif</a:t>
            </a:r>
            <a:r>
              <a:rPr lang="en-GB" dirty="0" smtClean="0"/>
              <a:t> &lt;a different condition&gt;: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do that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FF3399"/>
                </a:solidFill>
              </a:rPr>
              <a:t>else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do something else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0058" y="220337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Conditionals</a:t>
            </a:r>
            <a:endParaRPr lang="en-GB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877449" y="3401028"/>
            <a:ext cx="1036738" cy="171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dirty="0" smtClean="0">
                <a:solidFill>
                  <a:srgbClr val="FF3399"/>
                </a:solidFill>
              </a:rPr>
              <a:t>in</a:t>
            </a:r>
          </a:p>
          <a:p>
            <a:pPr marL="0" indent="0">
              <a:buFont typeface="Wingdings 3" charset="2"/>
              <a:buNone/>
            </a:pPr>
            <a:r>
              <a:rPr lang="en-GB" dirty="0" smtClean="0">
                <a:solidFill>
                  <a:srgbClr val="FF3399"/>
                </a:solidFill>
              </a:rPr>
              <a:t>not in</a:t>
            </a:r>
          </a:p>
          <a:p>
            <a:pPr marL="0" indent="0">
              <a:buFont typeface="Wingdings 3" charset="2"/>
              <a:buNone/>
            </a:pPr>
            <a:r>
              <a:rPr lang="en-GB" dirty="0" smtClean="0">
                <a:solidFill>
                  <a:srgbClr val="FF3399"/>
                </a:solidFill>
              </a:rPr>
              <a:t>is</a:t>
            </a:r>
          </a:p>
          <a:p>
            <a:pPr marL="0" indent="0">
              <a:buFont typeface="Wingdings 3" charset="2"/>
              <a:buNone/>
            </a:pPr>
            <a:r>
              <a:rPr lang="en-GB" dirty="0" smtClean="0">
                <a:solidFill>
                  <a:srgbClr val="FF3399"/>
                </a:solidFill>
              </a:rPr>
              <a:t>is not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08135" y="2203378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Operators</a:t>
            </a:r>
            <a:endParaRPr lang="en-GB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017997" y="3401028"/>
            <a:ext cx="5269253" cy="1718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i="1" dirty="0" smtClean="0"/>
              <a:t>x in y – True if x is a member of sequence y</a:t>
            </a:r>
          </a:p>
          <a:p>
            <a:pPr marL="0" indent="0">
              <a:buFont typeface="Wingdings 3" charset="2"/>
              <a:buNone/>
            </a:pPr>
            <a:r>
              <a:rPr lang="en-GB" i="1" dirty="0" smtClean="0"/>
              <a:t>True if x </a:t>
            </a:r>
            <a:r>
              <a:rPr lang="en-GB" b="1" i="1" dirty="0" smtClean="0"/>
              <a:t>not </a:t>
            </a:r>
            <a:r>
              <a:rPr lang="en-GB" i="1" dirty="0" smtClean="0"/>
              <a:t>in sequence y</a:t>
            </a:r>
            <a:endParaRPr lang="en-GB" i="1" dirty="0"/>
          </a:p>
          <a:p>
            <a:pPr marL="0" indent="0">
              <a:buFont typeface="Wingdings 3" charset="2"/>
              <a:buNone/>
            </a:pPr>
            <a:r>
              <a:rPr lang="en-GB" i="1" dirty="0" smtClean="0"/>
              <a:t>x is y – True if x is equal to y</a:t>
            </a:r>
          </a:p>
          <a:p>
            <a:pPr marL="0" indent="0">
              <a:buFont typeface="Wingdings 3" charset="2"/>
              <a:buNone/>
            </a:pPr>
            <a:r>
              <a:rPr lang="en-GB" i="1" dirty="0" smtClean="0"/>
              <a:t>True if x </a:t>
            </a:r>
            <a:r>
              <a:rPr lang="en-GB" b="1" i="1" dirty="0" smtClean="0"/>
              <a:t>not </a:t>
            </a:r>
            <a:r>
              <a:rPr lang="en-GB" i="1" dirty="0" smtClean="0"/>
              <a:t>equal to y</a:t>
            </a:r>
          </a:p>
        </p:txBody>
      </p:sp>
    </p:spTree>
    <p:extLst>
      <p:ext uri="{BB962C8B-B14F-4D97-AF65-F5344CB8AC3E}">
        <p14:creationId xmlns:p14="http://schemas.microsoft.com/office/powerpoint/2010/main" val="4165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14350" y="1504950"/>
            <a:ext cx="112966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top_100_names = [</a:t>
            </a:r>
            <a:r>
              <a:rPr lang="en-GB" sz="1400" dirty="0">
                <a:solidFill>
                  <a:srgbClr val="FFC000"/>
                </a:solidFill>
              </a:rPr>
              <a:t>"OLIVIA", "RUBY", "EMILY", "GRACE", "JESSICA", "CHLOE", "SOPHIE", "LILY", "AMELIA", "EVIE", "MIA", "ELLA", "CHARLOTTE", "LUCY", "MEGAN", "ELLIE", "ISABELLE", "ISABELLA", "HANNAH", "KATIE", "AVA", "HOLLY", "SUMMER", "MILLIE", "DAISY", "PHOEBE", "FREYA", "ABIGAIL", "POPPY", "ERIN", "EMMA", "MOLLY", "IMOGEN", "AMY", "JASMINE", "ISLA", "SCARLETT", "LEAH", "SOPHIA", "ELIZABETH", "EVA", "BROOKE", "MATILDA", "CAITLIN", "KEIRA", "ALICE", "LOLA", "LILLY", "AMBER", "ISABEL", "LAUREN", "GEORGIA", "GRACIE", "ELEANOR", "BETHANY", "MADISON", "AMELIE", "ISOBEL", "PAIGE", "LACEY", "SIENNA", "LIBBY", "MAISIE", "ANNA", "REBECCA", "ROSIE", "TIA", "LAYLA", "MAYA", "NIAMH", "ZARA", "SARAH", "LEXI", "MADDISON", "ALISHA", "SOFIA", "SKYE", "NICOLE", "LEXIE", "FAITH", "MARTHA", "HARRIET", "ZOE", "EVE", "JULIA", "AIMEE", "HOLLIE", "LYDIA", "EVELYN", "ALEXANDRA", "MARIA", "FRANCESCA", "TILLY", "FLORENCE", "ALICIA", "ABBIE", "EMILIA", "COURTNEY", "MARYAM", "ESME"</a:t>
            </a:r>
            <a:r>
              <a:rPr lang="en-GB" sz="1400" dirty="0"/>
              <a:t>]</a:t>
            </a:r>
          </a:p>
        </p:txBody>
      </p:sp>
      <p:sp>
        <p:nvSpPr>
          <p:cNvPr id="5" name="Rectangle 4"/>
          <p:cNvSpPr/>
          <p:nvPr/>
        </p:nvSpPr>
        <p:spPr>
          <a:xfrm>
            <a:off x="518926" y="3526034"/>
            <a:ext cx="13356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my_name</a:t>
            </a:r>
            <a:r>
              <a:rPr lang="en-GB" sz="1400" dirty="0"/>
              <a:t> = </a:t>
            </a:r>
            <a:r>
              <a:rPr lang="en-GB" sz="1400" dirty="0" smtClean="0">
                <a:solidFill>
                  <a:srgbClr val="FFC000"/>
                </a:solidFill>
              </a:rPr>
              <a:t>''</a:t>
            </a:r>
            <a:endParaRPr lang="en-GB" sz="1400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350" y="4013356"/>
            <a:ext cx="49339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 err="1">
                <a:solidFill>
                  <a:srgbClr val="00B0F0"/>
                </a:solidFill>
              </a:rPr>
              <a:t>def</a:t>
            </a:r>
            <a:r>
              <a:rPr lang="en-GB" sz="1400" dirty="0">
                <a:solidFill>
                  <a:srgbClr val="00B0F0"/>
                </a:solidFill>
              </a:rPr>
              <a:t> </a:t>
            </a:r>
            <a:r>
              <a:rPr lang="en-GB" sz="1400" dirty="0" err="1">
                <a:solidFill>
                  <a:srgbClr val="92D050"/>
                </a:solidFill>
              </a:rPr>
              <a:t>my_function</a:t>
            </a:r>
            <a:r>
              <a:rPr lang="en-GB" sz="1400" dirty="0"/>
              <a:t>(</a:t>
            </a:r>
            <a:r>
              <a:rPr lang="en-GB" sz="1400" dirty="0" err="1">
                <a:solidFill>
                  <a:srgbClr val="FFC000"/>
                </a:solidFill>
              </a:rPr>
              <a:t>my_name</a:t>
            </a:r>
            <a:r>
              <a:rPr lang="en-GB" sz="1400" dirty="0"/>
              <a:t>,</a:t>
            </a:r>
            <a:r>
              <a:rPr lang="en-GB" sz="1400" dirty="0">
                <a:solidFill>
                  <a:srgbClr val="FFC000"/>
                </a:solidFill>
              </a:rPr>
              <a:t> </a:t>
            </a:r>
            <a:r>
              <a:rPr lang="en-GB" sz="1400" dirty="0" err="1">
                <a:solidFill>
                  <a:srgbClr val="FFC000"/>
                </a:solidFill>
              </a:rPr>
              <a:t>list_of_names</a:t>
            </a:r>
            <a:r>
              <a:rPr lang="en-GB" sz="1400" dirty="0"/>
              <a:t>):</a:t>
            </a:r>
          </a:p>
          <a:p>
            <a:r>
              <a:rPr lang="en-GB" sz="1400" dirty="0" smtClean="0"/>
              <a:t>        </a:t>
            </a:r>
            <a:r>
              <a:rPr lang="en-GB" sz="1400" dirty="0" smtClean="0">
                <a:solidFill>
                  <a:srgbClr val="FF3399"/>
                </a:solidFill>
              </a:rPr>
              <a:t>if</a:t>
            </a:r>
            <a:r>
              <a:rPr lang="en-GB" sz="1400" dirty="0" smtClean="0"/>
              <a:t> </a:t>
            </a:r>
            <a:r>
              <a:rPr lang="en-GB" sz="1400" dirty="0" err="1"/>
              <a:t>my_name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3399"/>
                </a:solidFill>
              </a:rPr>
              <a:t>in</a:t>
            </a:r>
            <a:r>
              <a:rPr lang="en-GB" sz="1400" dirty="0"/>
              <a:t> </a:t>
            </a:r>
            <a:r>
              <a:rPr lang="en-GB" sz="1400" dirty="0" err="1" smtClean="0"/>
              <a:t>list_of_names</a:t>
            </a:r>
            <a:r>
              <a:rPr lang="en-GB" sz="1400" dirty="0" smtClean="0"/>
              <a:t>:</a:t>
            </a:r>
          </a:p>
          <a:p>
            <a:r>
              <a:rPr lang="en-GB" sz="1400" dirty="0"/>
              <a:t> </a:t>
            </a:r>
            <a:r>
              <a:rPr lang="en-GB" sz="1400" dirty="0" smtClean="0"/>
              <a:t>               </a:t>
            </a:r>
            <a:r>
              <a:rPr lang="en-GB" sz="1400" dirty="0" smtClean="0">
                <a:solidFill>
                  <a:srgbClr val="00B0F0"/>
                </a:solidFill>
              </a:rPr>
              <a:t>print</a:t>
            </a:r>
            <a:r>
              <a:rPr lang="en-GB" sz="1400" dirty="0" smtClean="0"/>
              <a:t>(</a:t>
            </a:r>
            <a:r>
              <a:rPr lang="en-GB" sz="1400" dirty="0" err="1" smtClean="0"/>
              <a:t>my_name</a:t>
            </a:r>
            <a:r>
              <a:rPr lang="en-GB" sz="1400" dirty="0" smtClean="0"/>
              <a:t> </a:t>
            </a:r>
            <a:r>
              <a:rPr lang="en-GB" sz="1400" dirty="0">
                <a:solidFill>
                  <a:srgbClr val="FF3399"/>
                </a:solidFill>
              </a:rPr>
              <a:t>+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C000"/>
                </a:solidFill>
              </a:rPr>
              <a:t>' is in the list!'</a:t>
            </a:r>
            <a:r>
              <a:rPr lang="en-GB" sz="1400" dirty="0"/>
              <a:t>)</a:t>
            </a:r>
          </a:p>
          <a:p>
            <a:r>
              <a:rPr lang="en-GB" sz="1400" dirty="0" smtClean="0"/>
              <a:t>        </a:t>
            </a:r>
            <a:r>
              <a:rPr lang="en-GB" sz="1400" dirty="0" smtClean="0">
                <a:solidFill>
                  <a:srgbClr val="FF3399"/>
                </a:solidFill>
              </a:rPr>
              <a:t>else</a:t>
            </a:r>
            <a:r>
              <a:rPr lang="en-GB" sz="1400" dirty="0"/>
              <a:t>:</a:t>
            </a:r>
          </a:p>
          <a:p>
            <a:r>
              <a:rPr lang="en-GB" sz="1400" dirty="0" smtClean="0"/>
              <a:t>                </a:t>
            </a:r>
            <a:r>
              <a:rPr lang="en-GB" sz="1400" dirty="0" smtClean="0">
                <a:solidFill>
                  <a:srgbClr val="00B0F0"/>
                </a:solidFill>
              </a:rPr>
              <a:t>print</a:t>
            </a:r>
            <a:r>
              <a:rPr lang="en-GB" sz="1400" dirty="0" smtClean="0"/>
              <a:t>(</a:t>
            </a:r>
            <a:r>
              <a:rPr lang="en-GB" sz="1400" dirty="0" err="1" smtClean="0"/>
              <a:t>my_name</a:t>
            </a:r>
            <a:r>
              <a:rPr lang="en-GB" sz="1400" dirty="0" smtClean="0"/>
              <a:t> </a:t>
            </a:r>
            <a:r>
              <a:rPr lang="en-GB" sz="1400" dirty="0">
                <a:solidFill>
                  <a:srgbClr val="FF3399"/>
                </a:solidFill>
              </a:rPr>
              <a:t>+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FFC000"/>
                </a:solidFill>
              </a:rPr>
              <a:t>' is not in the list'</a:t>
            </a:r>
            <a:r>
              <a:rPr lang="en-GB" sz="1400" dirty="0"/>
              <a:t>)</a:t>
            </a:r>
            <a:endParaRPr lang="en-GB" sz="1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47675" y="5567654"/>
            <a:ext cx="3805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rgbClr val="00B0F0"/>
                </a:solidFill>
              </a:rPr>
              <a:t>my_function</a:t>
            </a:r>
            <a:r>
              <a:rPr lang="en-GB" sz="1400" dirty="0"/>
              <a:t>(</a:t>
            </a:r>
            <a:r>
              <a:rPr lang="en-GB" sz="1400" dirty="0" err="1"/>
              <a:t>my_name</a:t>
            </a:r>
            <a:r>
              <a:rPr lang="en-GB" sz="1400" dirty="0"/>
              <a:t>, </a:t>
            </a:r>
            <a:r>
              <a:rPr lang="en-GB" sz="1400" dirty="0" smtClean="0"/>
              <a:t>top_100_names)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291323" y="4156449"/>
            <a:ext cx="1738128" cy="79655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solidFill>
                  <a:srgbClr val="FF3399"/>
                </a:solidFill>
              </a:rPr>
              <a:t>i</a:t>
            </a:r>
            <a:r>
              <a:rPr lang="en-GB" sz="1200" dirty="0" smtClean="0">
                <a:solidFill>
                  <a:srgbClr val="FF3399"/>
                </a:solidFill>
              </a:rPr>
              <a:t>f</a:t>
            </a:r>
            <a:r>
              <a:rPr lang="en-GB" sz="1200" dirty="0" smtClean="0"/>
              <a:t> &lt;condition&gt;: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	</a:t>
            </a:r>
            <a:r>
              <a:rPr lang="en-GB" sz="1200" dirty="0" smtClean="0"/>
              <a:t>do this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 smtClean="0">
                <a:solidFill>
                  <a:srgbClr val="FF3399"/>
                </a:solidFill>
              </a:rPr>
              <a:t>else</a:t>
            </a:r>
            <a:r>
              <a:rPr lang="en-GB" sz="1200" dirty="0" smtClean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 smtClean="0"/>
              <a:t>           do that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262997" y="4156448"/>
            <a:ext cx="1947677" cy="796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GB" sz="1200" b="1" i="1" dirty="0" smtClean="0"/>
              <a:t>&lt;condition&gt;</a:t>
            </a:r>
          </a:p>
          <a:p>
            <a:pPr marL="0" indent="0">
              <a:spcBef>
                <a:spcPts val="0"/>
              </a:spcBef>
              <a:buFont typeface="Wingdings 3" charset="2"/>
              <a:buNone/>
            </a:pPr>
            <a:r>
              <a:rPr lang="en-GB" sz="1200" dirty="0" smtClean="0"/>
              <a:t>True</a:t>
            </a:r>
            <a:r>
              <a:rPr lang="en-GB" sz="1200" dirty="0" smtClean="0">
                <a:solidFill>
                  <a:srgbClr val="FF3399"/>
                </a:solidFill>
              </a:rPr>
              <a:t> </a:t>
            </a:r>
            <a:r>
              <a:rPr lang="en-GB" sz="1200" dirty="0" smtClean="0"/>
              <a:t>if x </a:t>
            </a:r>
            <a:r>
              <a:rPr lang="en-GB" sz="1200" dirty="0" smtClean="0">
                <a:solidFill>
                  <a:srgbClr val="FF3399"/>
                </a:solidFill>
              </a:rPr>
              <a:t>in</a:t>
            </a:r>
            <a:r>
              <a:rPr lang="en-GB" sz="1200" dirty="0" smtClean="0"/>
              <a:t> sequence y</a:t>
            </a:r>
          </a:p>
        </p:txBody>
      </p:sp>
    </p:spTree>
    <p:extLst>
      <p:ext uri="{BB962C8B-B14F-4D97-AF65-F5344CB8AC3E}">
        <p14:creationId xmlns:p14="http://schemas.microsoft.com/office/powerpoint/2010/main" val="14502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 loops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46111" y="1853248"/>
            <a:ext cx="11298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Using loops in computer programming allows us to automate and repeat similar tasks multiple times.</a:t>
            </a:r>
            <a:endParaRPr lang="en-GB" b="1" i="1" dirty="0"/>
          </a:p>
        </p:txBody>
      </p:sp>
      <p:sp>
        <p:nvSpPr>
          <p:cNvPr id="5" name="Rectangle 4"/>
          <p:cNvSpPr/>
          <p:nvPr/>
        </p:nvSpPr>
        <p:spPr>
          <a:xfrm>
            <a:off x="2974546" y="29306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solidFill>
                  <a:srgbClr val="FF3399"/>
                </a:solidFill>
              </a:rPr>
              <a:t>for </a:t>
            </a:r>
            <a:r>
              <a:rPr lang="en-GB" dirty="0" smtClean="0"/>
              <a:t>&lt;iterating variable&gt; </a:t>
            </a:r>
            <a:r>
              <a:rPr lang="en-GB" dirty="0" smtClean="0">
                <a:solidFill>
                  <a:srgbClr val="FF3399"/>
                </a:solidFill>
              </a:rPr>
              <a:t>in </a:t>
            </a:r>
            <a:r>
              <a:rPr lang="en-GB" dirty="0" smtClean="0"/>
              <a:t>&lt;</a:t>
            </a:r>
            <a:r>
              <a:rPr lang="en-GB" dirty="0" err="1" smtClean="0"/>
              <a:t>iterable</a:t>
            </a:r>
            <a:r>
              <a:rPr lang="en-GB" dirty="0" smtClean="0"/>
              <a:t> sequence&gt;:</a:t>
            </a:r>
          </a:p>
          <a:p>
            <a:r>
              <a:rPr lang="en-GB" i="1" dirty="0">
                <a:solidFill>
                  <a:srgbClr val="FF3399"/>
                </a:solidFill>
              </a:rPr>
              <a:t>	</a:t>
            </a:r>
            <a:r>
              <a:rPr lang="en-GB" i="1" dirty="0" smtClean="0"/>
              <a:t>&lt;do something cool&gt;</a:t>
            </a:r>
            <a:endParaRPr lang="en-GB" i="1" dirty="0"/>
          </a:p>
        </p:txBody>
      </p:sp>
      <p:sp>
        <p:nvSpPr>
          <p:cNvPr id="6" name="Rectangle 5"/>
          <p:cNvSpPr/>
          <p:nvPr/>
        </p:nvSpPr>
        <p:spPr>
          <a:xfrm>
            <a:off x="3006816" y="4284975"/>
            <a:ext cx="537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FF3399"/>
                </a:solidFill>
              </a:rPr>
              <a:t>for </a:t>
            </a:r>
            <a:r>
              <a:rPr lang="en-GB" dirty="0" smtClean="0">
                <a:solidFill>
                  <a:srgbClr val="00B050"/>
                </a:solidFill>
              </a:rPr>
              <a:t>name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FF3399"/>
                </a:solidFill>
              </a:rPr>
              <a:t>in </a:t>
            </a:r>
            <a:r>
              <a:rPr lang="en-GB" dirty="0" smtClean="0"/>
              <a:t>[</a:t>
            </a:r>
            <a:r>
              <a:rPr lang="en-GB" dirty="0" smtClean="0">
                <a:solidFill>
                  <a:srgbClr val="FFC000"/>
                </a:solidFill>
              </a:rPr>
              <a:t>"OLIVIA</a:t>
            </a:r>
            <a:r>
              <a:rPr lang="en-GB" dirty="0">
                <a:solidFill>
                  <a:srgbClr val="FFC000"/>
                </a:solidFill>
              </a:rPr>
              <a:t>", "RUBY", "EMILY</a:t>
            </a:r>
            <a:r>
              <a:rPr lang="en-GB" dirty="0" smtClean="0">
                <a:solidFill>
                  <a:srgbClr val="FFC000"/>
                </a:solidFill>
              </a:rPr>
              <a:t>",</a:t>
            </a:r>
            <a:r>
              <a:rPr lang="en-GB" dirty="0" smtClean="0"/>
              <a:t>…]:</a:t>
            </a:r>
          </a:p>
          <a:p>
            <a:r>
              <a:rPr lang="en-GB" dirty="0"/>
              <a:t>	</a:t>
            </a:r>
            <a:r>
              <a:rPr lang="en-GB" dirty="0" smtClean="0"/>
              <a:t>do something with </a:t>
            </a:r>
            <a:r>
              <a:rPr lang="en-GB" dirty="0" smtClean="0">
                <a:solidFill>
                  <a:srgbClr val="00B050"/>
                </a:solidFill>
              </a:rPr>
              <a:t>name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6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14350" y="1504950"/>
            <a:ext cx="112966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top_100_names = [</a:t>
            </a:r>
            <a:r>
              <a:rPr lang="en-GB" sz="1200" dirty="0">
                <a:solidFill>
                  <a:srgbClr val="FFC000"/>
                </a:solidFill>
              </a:rPr>
              <a:t>"OLIVIA", "RUBY", "EMILY", "GRACE", "JESSICA", "CHLOE", "SOPHIE", "LILY", "AMELIA", "EVIE", "MIA", "ELLA", "CHARLOTTE", "LUCY", "MEGAN", "ELLIE", "ISABELLE", "ISABELLA", "HANNAH", "KATIE", "AVA", "HOLLY", "SUMMER", "MILLIE", "DAISY", "PHOEBE", "FREYA", "ABIGAIL", "POPPY", "ERIN", "EMMA", "MOLLY", "IMOGEN", "AMY", "JASMINE", "ISLA", "SCARLETT", "LEAH", "SOPHIA", "ELIZABETH", "EVA", "BROOKE", "MATILDA", "CAITLIN", "KEIRA", "ALICE", "LOLA", "LILLY", "AMBER", "ISABEL", "LAUREN", "GEORGIA", "GRACIE", "ELEANOR", "BETHANY", "MADISON", "AMELIE", "ISOBEL", "PAIGE", "LACEY", "SIENNA", "LIBBY", "MAISIE", "ANNA", "REBECCA", "ROSIE", "TIA", "LAYLA", "MAYA", "NIAMH", "ZARA", "SARAH", "LEXI", "MADDISON", "ALISHA", "SOFIA", "SKYE", "NICOLE", "LEXIE", "FAITH", "MARTHA", "HARRIET", "ZOE", "EVE", "JULIA", "AIMEE", "HOLLIE", "LYDIA", "EVELYN", "ALEXANDRA", "MARIA", "FRANCESCA", "TILLY", "FLORENCE", "ALICIA", "ABBIE", "EMILIA", "COURTNEY", "MARYAM", "ESME"</a:t>
            </a:r>
            <a:r>
              <a:rPr lang="en-GB" sz="1200" dirty="0"/>
              <a:t>]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350" y="3032966"/>
            <a:ext cx="1172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/>
              <a:t>my_name</a:t>
            </a:r>
            <a:r>
              <a:rPr lang="en-GB" sz="1200" dirty="0"/>
              <a:t> = </a:t>
            </a:r>
            <a:r>
              <a:rPr lang="en-GB" sz="1200" dirty="0" smtClean="0">
                <a:solidFill>
                  <a:srgbClr val="FFC000"/>
                </a:solidFill>
              </a:rPr>
              <a:t>''</a:t>
            </a:r>
            <a:endParaRPr lang="en-GB" sz="1200" dirty="0">
              <a:solidFill>
                <a:srgbClr val="FFC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348" y="3536150"/>
            <a:ext cx="46005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err="1">
                <a:solidFill>
                  <a:srgbClr val="00B0F0"/>
                </a:solidFill>
              </a:rPr>
              <a:t>def</a:t>
            </a:r>
            <a:r>
              <a:rPr lang="en-GB" sz="1200" dirty="0">
                <a:solidFill>
                  <a:srgbClr val="00B0F0"/>
                </a:solidFill>
              </a:rPr>
              <a:t> </a:t>
            </a:r>
            <a:r>
              <a:rPr lang="en-GB" sz="1200" dirty="0" err="1"/>
              <a:t>my_function</a:t>
            </a:r>
            <a:r>
              <a:rPr lang="en-GB" sz="1200" dirty="0"/>
              <a:t>(</a:t>
            </a:r>
            <a:r>
              <a:rPr lang="en-GB" sz="1200" dirty="0" err="1">
                <a:solidFill>
                  <a:srgbClr val="FFC000"/>
                </a:solidFill>
              </a:rPr>
              <a:t>my_name</a:t>
            </a:r>
            <a:r>
              <a:rPr lang="en-GB" sz="1200" dirty="0"/>
              <a:t>, </a:t>
            </a:r>
            <a:r>
              <a:rPr lang="en-GB" sz="1200" dirty="0" err="1">
                <a:solidFill>
                  <a:srgbClr val="FFC000"/>
                </a:solidFill>
              </a:rPr>
              <a:t>list_of_names</a:t>
            </a:r>
            <a:r>
              <a:rPr lang="en-GB" sz="1200" dirty="0"/>
              <a:t>):</a:t>
            </a:r>
          </a:p>
          <a:p>
            <a:r>
              <a:rPr lang="en-GB" sz="1200" dirty="0" smtClean="0"/>
              <a:t>        </a:t>
            </a:r>
            <a:r>
              <a:rPr lang="en-GB" sz="1200" dirty="0" smtClean="0">
                <a:solidFill>
                  <a:srgbClr val="FF3399"/>
                </a:solidFill>
              </a:rPr>
              <a:t>if</a:t>
            </a:r>
            <a:r>
              <a:rPr lang="en-GB" sz="1200" dirty="0" smtClean="0"/>
              <a:t> </a:t>
            </a:r>
            <a:r>
              <a:rPr lang="en-GB" sz="1200" dirty="0" err="1"/>
              <a:t>my_name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F3399"/>
                </a:solidFill>
              </a:rPr>
              <a:t>in</a:t>
            </a:r>
            <a:r>
              <a:rPr lang="en-GB" sz="1200" dirty="0"/>
              <a:t> </a:t>
            </a:r>
            <a:r>
              <a:rPr lang="en-GB" sz="1200" dirty="0" err="1" smtClean="0"/>
              <a:t>list_of_names</a:t>
            </a:r>
            <a:r>
              <a:rPr lang="en-GB" sz="1200" dirty="0" smtClean="0"/>
              <a:t>:</a:t>
            </a:r>
          </a:p>
          <a:p>
            <a:r>
              <a:rPr lang="en-GB" sz="1200" dirty="0"/>
              <a:t> </a:t>
            </a:r>
            <a:r>
              <a:rPr lang="en-GB" sz="1200" dirty="0" smtClean="0"/>
              <a:t>               </a:t>
            </a:r>
            <a:r>
              <a:rPr lang="en-GB" sz="1200" dirty="0" smtClean="0">
                <a:solidFill>
                  <a:srgbClr val="00B0F0"/>
                </a:solidFill>
              </a:rPr>
              <a:t>print</a:t>
            </a:r>
            <a:r>
              <a:rPr lang="en-GB" sz="1200" dirty="0" smtClean="0"/>
              <a:t>(</a:t>
            </a:r>
            <a:r>
              <a:rPr lang="en-GB" sz="1200" dirty="0" err="1" smtClean="0"/>
              <a:t>my_name</a:t>
            </a:r>
            <a:r>
              <a:rPr lang="en-GB" sz="1200" dirty="0" smtClean="0"/>
              <a:t> </a:t>
            </a:r>
            <a:r>
              <a:rPr lang="en-GB" sz="1200" dirty="0">
                <a:solidFill>
                  <a:srgbClr val="FF3399"/>
                </a:solidFill>
              </a:rPr>
              <a:t>+</a:t>
            </a:r>
            <a:r>
              <a:rPr lang="en-GB" sz="1200" dirty="0"/>
              <a:t> </a:t>
            </a:r>
            <a:r>
              <a:rPr lang="en-GB" sz="1200" dirty="0" smtClean="0">
                <a:solidFill>
                  <a:srgbClr val="FFC000"/>
                </a:solidFill>
              </a:rPr>
              <a:t>' is in the list!'</a:t>
            </a:r>
            <a:r>
              <a:rPr lang="en-GB" sz="1200" dirty="0" smtClean="0"/>
              <a:t>)</a:t>
            </a:r>
            <a:endParaRPr lang="en-GB" sz="1200" dirty="0"/>
          </a:p>
          <a:p>
            <a:r>
              <a:rPr lang="en-GB" sz="1200" dirty="0" smtClean="0"/>
              <a:t>        </a:t>
            </a:r>
            <a:r>
              <a:rPr lang="en-GB" sz="1200" dirty="0" smtClean="0">
                <a:solidFill>
                  <a:srgbClr val="FF3399"/>
                </a:solidFill>
              </a:rPr>
              <a:t>else</a:t>
            </a:r>
            <a:r>
              <a:rPr lang="en-GB" sz="1200" dirty="0"/>
              <a:t>:</a:t>
            </a:r>
          </a:p>
          <a:p>
            <a:r>
              <a:rPr lang="en-GB" sz="1200" dirty="0" smtClean="0"/>
              <a:t>                </a:t>
            </a:r>
            <a:r>
              <a:rPr lang="en-GB" sz="1200" dirty="0" smtClean="0">
                <a:solidFill>
                  <a:srgbClr val="00B0F0"/>
                </a:solidFill>
              </a:rPr>
              <a:t>print</a:t>
            </a:r>
            <a:r>
              <a:rPr lang="en-GB" sz="1200" dirty="0" smtClean="0"/>
              <a:t>(</a:t>
            </a:r>
            <a:r>
              <a:rPr lang="en-GB" sz="1200" dirty="0" err="1" smtClean="0"/>
              <a:t>my_name</a:t>
            </a:r>
            <a:r>
              <a:rPr lang="en-GB" sz="1200" dirty="0" smtClean="0"/>
              <a:t> </a:t>
            </a:r>
            <a:r>
              <a:rPr lang="en-GB" sz="1200" dirty="0">
                <a:solidFill>
                  <a:srgbClr val="FF3399"/>
                </a:solidFill>
              </a:rPr>
              <a:t>+</a:t>
            </a:r>
            <a:r>
              <a:rPr lang="en-GB" sz="1200" dirty="0"/>
              <a:t> </a:t>
            </a:r>
            <a:r>
              <a:rPr lang="en-GB" sz="1200" dirty="0">
                <a:solidFill>
                  <a:srgbClr val="FFC000"/>
                </a:solidFill>
              </a:rPr>
              <a:t>' is not in the list'</a:t>
            </a:r>
            <a:r>
              <a:rPr lang="en-GB" sz="1200" dirty="0"/>
              <a:t>)</a:t>
            </a:r>
            <a:endParaRPr lang="en-GB" sz="12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14348" y="5844222"/>
            <a:ext cx="38050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B0F0"/>
                </a:solidFill>
              </a:rPr>
              <a:t>my_function</a:t>
            </a:r>
            <a:r>
              <a:rPr lang="en-GB" sz="1200" dirty="0"/>
              <a:t>(</a:t>
            </a:r>
            <a:r>
              <a:rPr lang="en-GB" sz="1200" dirty="0" err="1"/>
              <a:t>my_name</a:t>
            </a:r>
            <a:r>
              <a:rPr lang="en-GB" sz="1200" dirty="0"/>
              <a:t>, </a:t>
            </a:r>
            <a:r>
              <a:rPr lang="en-GB" sz="1200" dirty="0" smtClean="0"/>
              <a:t>top_100_names)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5876293" y="5074906"/>
            <a:ext cx="5766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lower_cased_names</a:t>
            </a:r>
            <a:r>
              <a:rPr lang="en-GB" sz="1400" dirty="0"/>
              <a:t> = [</a:t>
            </a:r>
            <a:r>
              <a:rPr lang="en-GB" sz="1400" dirty="0" err="1"/>
              <a:t>name.</a:t>
            </a:r>
            <a:r>
              <a:rPr lang="en-GB" sz="1400" dirty="0" err="1">
                <a:solidFill>
                  <a:srgbClr val="00B0F0"/>
                </a:solidFill>
              </a:rPr>
              <a:t>title</a:t>
            </a:r>
            <a:r>
              <a:rPr lang="en-GB" sz="1400" dirty="0"/>
              <a:t>() </a:t>
            </a:r>
            <a:r>
              <a:rPr lang="en-GB" sz="1400" dirty="0">
                <a:solidFill>
                  <a:srgbClr val="FF3399"/>
                </a:solidFill>
              </a:rPr>
              <a:t>for</a:t>
            </a:r>
            <a:r>
              <a:rPr lang="en-GB" sz="1400" dirty="0"/>
              <a:t> name </a:t>
            </a:r>
            <a:r>
              <a:rPr lang="en-GB" sz="1400" dirty="0">
                <a:solidFill>
                  <a:srgbClr val="FF3399"/>
                </a:solidFill>
              </a:rPr>
              <a:t>in</a:t>
            </a:r>
            <a:r>
              <a:rPr lang="en-GB" sz="1400" dirty="0"/>
              <a:t> top_100_names]</a:t>
            </a:r>
          </a:p>
        </p:txBody>
      </p:sp>
      <p:sp>
        <p:nvSpPr>
          <p:cNvPr id="9" name="Rectangle 8"/>
          <p:cNvSpPr/>
          <p:nvPr/>
        </p:nvSpPr>
        <p:spPr>
          <a:xfrm>
            <a:off x="514348" y="4782519"/>
            <a:ext cx="4791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 smtClean="0"/>
              <a:t>lower_cased_names</a:t>
            </a:r>
            <a:r>
              <a:rPr lang="en-GB" sz="1200" dirty="0" smtClean="0"/>
              <a:t> </a:t>
            </a:r>
            <a:r>
              <a:rPr lang="en-GB" sz="1200" dirty="0" smtClean="0">
                <a:solidFill>
                  <a:srgbClr val="FF3399"/>
                </a:solidFill>
              </a:rPr>
              <a:t>=</a:t>
            </a:r>
            <a:r>
              <a:rPr lang="en-GB" sz="1200" dirty="0" smtClean="0"/>
              <a:t> []</a:t>
            </a:r>
          </a:p>
          <a:p>
            <a:endParaRPr lang="en-GB" sz="1200" dirty="0" smtClean="0"/>
          </a:p>
          <a:p>
            <a:r>
              <a:rPr lang="en-GB" sz="1200" dirty="0" smtClean="0"/>
              <a:t>for </a:t>
            </a:r>
            <a:r>
              <a:rPr lang="en-GB" sz="1200" dirty="0" err="1" smtClean="0"/>
              <a:t>upper_case_name</a:t>
            </a:r>
            <a:r>
              <a:rPr lang="en-GB" sz="1200" dirty="0" smtClean="0"/>
              <a:t> </a:t>
            </a:r>
            <a:r>
              <a:rPr lang="en-GB" sz="1200" dirty="0" smtClean="0">
                <a:solidFill>
                  <a:srgbClr val="00B0F0"/>
                </a:solidFill>
              </a:rPr>
              <a:t>in</a:t>
            </a:r>
            <a:r>
              <a:rPr lang="en-GB" sz="1200" dirty="0" smtClean="0"/>
              <a:t> top_100_names:</a:t>
            </a:r>
          </a:p>
          <a:p>
            <a:r>
              <a:rPr lang="en-GB" sz="1200" dirty="0" smtClean="0"/>
              <a:t>        </a:t>
            </a:r>
            <a:r>
              <a:rPr lang="en-GB" sz="1200" dirty="0" err="1" smtClean="0"/>
              <a:t>lower_cased_names.</a:t>
            </a:r>
            <a:r>
              <a:rPr lang="en-GB" sz="1200" dirty="0" err="1" smtClean="0">
                <a:solidFill>
                  <a:srgbClr val="00B0F0"/>
                </a:solidFill>
              </a:rPr>
              <a:t>append</a:t>
            </a:r>
            <a:r>
              <a:rPr lang="en-GB" sz="1200" dirty="0" smtClean="0"/>
              <a:t>(</a:t>
            </a:r>
            <a:r>
              <a:rPr lang="en-GB" sz="1200" b="1" dirty="0" err="1"/>
              <a:t>lower_cased_names</a:t>
            </a:r>
            <a:r>
              <a:rPr lang="en-GB" sz="1200" dirty="0" err="1" smtClean="0"/>
              <a:t>.</a:t>
            </a:r>
            <a:r>
              <a:rPr lang="en-GB" sz="1200" dirty="0" err="1" smtClean="0">
                <a:solidFill>
                  <a:srgbClr val="00B0F0"/>
                </a:solidFill>
              </a:rPr>
              <a:t>title</a:t>
            </a:r>
            <a:r>
              <a:rPr lang="en-GB" sz="1200" dirty="0" smtClean="0"/>
              <a:t>())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5205227" y="4782519"/>
            <a:ext cx="605023" cy="830997"/>
          </a:xfrm>
          <a:prstGeom prst="rightBrace">
            <a:avLst>
              <a:gd name="adj1" fmla="val 8333"/>
              <a:gd name="adj2" fmla="val 5111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23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26003"/>
          <a:stretch/>
        </p:blipFill>
        <p:spPr>
          <a:xfrm>
            <a:off x="9369121" y="3153329"/>
            <a:ext cx="2565258" cy="18326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t="26003"/>
          <a:stretch/>
        </p:blipFill>
        <p:spPr>
          <a:xfrm>
            <a:off x="6438901" y="3153329"/>
            <a:ext cx="2565258" cy="18326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t="26003"/>
          <a:stretch/>
        </p:blipFill>
        <p:spPr>
          <a:xfrm>
            <a:off x="3508681" y="3153329"/>
            <a:ext cx="2565258" cy="18326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t="26003"/>
          <a:stretch/>
        </p:blipFill>
        <p:spPr>
          <a:xfrm>
            <a:off x="578461" y="3153329"/>
            <a:ext cx="2565258" cy="1832630"/>
          </a:xfrm>
          <a:prstGeom prst="rect">
            <a:avLst/>
          </a:prstGeom>
        </p:spPr>
      </p:pic>
      <p:pic>
        <p:nvPicPr>
          <p:cNvPr id="32" name="Picture 20" descr="Image result for .png no-background + bruised ban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4" y="2643269"/>
            <a:ext cx="2035932" cy="134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Butter 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3380" r="14325" b="4575"/>
          <a:stretch/>
        </p:blipFill>
        <p:spPr bwMode="auto">
          <a:xfrm>
            <a:off x="3910741" y="2468787"/>
            <a:ext cx="2025800" cy="155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949" y="2742424"/>
            <a:ext cx="941161" cy="1327220"/>
          </a:xfrm>
          <a:prstGeom prst="rect">
            <a:avLst/>
          </a:prstGeom>
        </p:spPr>
      </p:pic>
      <p:pic>
        <p:nvPicPr>
          <p:cNvPr id="35" name="Picture 8" descr="https://purepng.com/public/uploads/large/purepng.com-eggseggseggshellegg-whiteegg-yolk-1411527412149lldp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99" y="2819440"/>
            <a:ext cx="1521702" cy="115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7"/>
          <a:srcRect t="33688" b="1"/>
          <a:stretch/>
        </p:blipFill>
        <p:spPr>
          <a:xfrm>
            <a:off x="578461" y="3343673"/>
            <a:ext cx="2565258" cy="164228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/>
          <a:srcRect t="33688" b="1"/>
          <a:stretch/>
        </p:blipFill>
        <p:spPr>
          <a:xfrm>
            <a:off x="3508681" y="3343673"/>
            <a:ext cx="2565258" cy="16422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7"/>
          <a:srcRect t="33688" b="1"/>
          <a:stretch/>
        </p:blipFill>
        <p:spPr>
          <a:xfrm>
            <a:off x="6438901" y="3343673"/>
            <a:ext cx="2565258" cy="164228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7"/>
          <a:srcRect t="33688" b="1"/>
          <a:stretch/>
        </p:blipFill>
        <p:spPr>
          <a:xfrm>
            <a:off x="9369121" y="3343673"/>
            <a:ext cx="2565258" cy="1642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8152" y="4182418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Bananas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4148372" y="4182418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Butter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7078591" y="4194334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Flour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10050834" y="4161385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Eggs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2411785" y="1491662"/>
            <a:ext cx="763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used to store information to be referenced and used by programs</a:t>
            </a:r>
          </a:p>
        </p:txBody>
      </p:sp>
      <p:pic>
        <p:nvPicPr>
          <p:cNvPr id="2050" name="Picture 2" descr="http://pngimg.com/uploads/hands/hands_PNG92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1527" y="4804984"/>
            <a:ext cx="1741527" cy="174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95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1667E-6 -7.03704E-6 L -7.91667E-6 -7.03704E-6 C 0.03216 0.0037 0.02942 0.00462 0.07031 0.00138 C 0.07213 0.00115 0.07395 -0.00047 0.07578 -0.0014 C 0.07812 -0.00278 0.08046 -0.00417 0.08281 -0.00556 C 0.08437 -0.00649 0.0858 -0.00788 0.08736 -0.00834 C 0.09973 -0.01204 0.08437 -0.00695 0.09674 -0.01251 C 0.09791 -0.01297 0.09895 -0.0132 0.09986 -0.0139 C 0.10546 -0.0176 0.10091 -0.01552 0.10546 -0.01945 C 0.10611 -0.02015 0.10689 -0.02061 0.10781 -0.02084 C 0.11679 -0.02524 0.11484 -0.02431 0.12187 -0.0264 C 0.12291 -0.02732 0.12382 -0.02848 0.12499 -0.02917 C 0.12617 -0.02987 0.1276 -0.0301 0.1289 -0.03056 C 0.12994 -0.03103 0.13098 -0.03149 0.13189 -0.03195 C 0.13281 -0.03241 0.13359 -0.03288 0.13424 -0.03334 C 0.13645 -0.03519 0.13841 -0.03774 0.14062 -0.0389 C 0.14609 -0.04214 0.13932 -0.03797 0.14609 -0.04306 C 0.14921 -0.04561 0.1483 -0.04353 0.15221 -0.04723 C 0.1539 -0.04885 0.15533 -0.05116 0.15703 -0.05278 C 0.1582 -0.0544 0.15963 -0.05556 0.16093 -0.05695 C 0.16171 -0.05788 0.16236 -0.05903 0.16328 -0.05973 C 0.16393 -0.06042 0.16484 -0.06065 0.16562 -0.06112 C 0.16666 -0.06251 0.16757 -0.06413 0.16874 -0.06528 C 0.17018 -0.06737 0.172 -0.06853 0.17343 -0.07084 C 0.17486 -0.07362 0.17617 -0.07709 0.17799 -0.07917 L 0.18268 -0.08473 C 0.18645 -0.09468 0.18163 -0.08288 0.18749 -0.09306 C 0.18814 -0.09422 0.18841 -0.09607 0.18893 -0.09723 C 0.18971 -0.09931 0.19062 -0.10093 0.1914 -0.10278 C 0.197 -0.11714 0.18762 -0.09445 0.19531 -0.11251 C 0.197 -0.12223 0.19439 -0.11089 0.19921 -0.12084 C 0.19973 -0.122 0.1996 -0.12385 0.19986 -0.12501 C 0.20038 -0.12663 0.20104 -0.12778 0.20156 -0.12917 C 0.20208 -0.13103 0.20247 -0.13311 0.20312 -0.13473 C 0.20351 -0.13635 0.20429 -0.13751 0.20455 -0.1389 C 0.20533 -0.14167 0.20546 -0.14468 0.20624 -0.14723 C 0.20676 -0.14908 0.20729 -0.15093 0.20768 -0.15278 C 0.20807 -0.15417 0.2082 -0.15579 0.20846 -0.15695 C 0.20898 -0.15857 0.20963 -0.15973 0.21015 -0.16112 C 0.21041 -0.16251 0.21054 -0.16413 0.21093 -0.16528 C 0.21132 -0.1669 0.21197 -0.16806 0.21236 -0.16945 C 0.21354 -0.17362 0.21301 -0.17478 0.21406 -0.17917 C 0.21419 -0.17987 0.21458 -0.1801 0.21471 -0.18056 L 0.21471 -0.18056 " pathEditMode="relative" ptsTypes="AAAAAAAAAAAAAAAAAAAAAAAAAAAAAAAAAAAAAAAAAAAA">
                                      <p:cBhvr>
                                        <p:cTn id="53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71 -0.18033 L 0.21471 -0.18033 C 0.21745 -0.17524 0.22096 -0.17107 0.22317 -0.16505 C 0.2237 -0.16366 0.22435 -0.1625 0.22474 -0.16088 C 0.22513 -0.15973 0.22513 -0.15787 0.22552 -0.15672 C 0.22695 -0.15371 0.22864 -0.15116 0.23021 -0.14838 C 0.23099 -0.14699 0.2319 -0.14584 0.23255 -0.14422 C 0.23333 -0.14236 0.23411 -0.14051 0.23489 -0.13866 C 0.23672 -0.13542 0.23854 -0.13218 0.24036 -0.12894 L 0.24271 -0.12477 C 0.24349 -0.12338 0.24453 -0.12246 0.24505 -0.12061 C 0.24557 -0.11922 0.24622 -0.11806 0.24661 -0.11644 C 0.247 -0.11528 0.247 -0.11343 0.24739 -0.11227 C 0.24804 -0.11111 0.24909 -0.11065 0.24974 -0.10949 C 0.25065 -0.10834 0.25143 -0.10695 0.25208 -0.10533 C 0.25273 -0.10417 0.25312 -0.10255 0.25364 -0.10116 C 0.25442 -0.09977 0.25534 -0.09861 0.25599 -0.09699 C 0.25664 -0.09584 0.2569 -0.09399 0.25755 -0.09283 C 0.25898 -0.09074 0.26224 -0.08727 0.26224 -0.08727 C 0.2651 -0.07986 0.26224 -0.08611 0.26614 -0.08033 C 0.26706 -0.07917 0.26771 -0.07755 0.26849 -0.07616 C 0.27252 -0.07061 0.272 -0.07153 0.27552 -0.06922 C 0.27812 -0.06482 0.2789 -0.06297 0.28255 -0.05949 L 0.2888 -0.05394 C 0.28932 -0.05255 0.28971 -0.05093 0.29036 -0.04977 C 0.29166 -0.04792 0.29427 -0.04676 0.29583 -0.04561 C 0.29661 -0.04422 0.29726 -0.0426 0.29817 -0.04144 C 0.29922 -0.04051 0.30039 -0.04074 0.3013 -0.04005 C 0.30221 -0.03982 0.30299 -0.03936 0.30364 -0.03866 C 0.30586 -0.03704 0.30768 -0.03449 0.30989 -0.03311 C 0.31146 -0.03218 0.31328 -0.03218 0.31458 -0.03033 C 0.31536 -0.0294 0.31614 -0.02824 0.31692 -0.02755 C 0.31875 -0.02662 0.32057 -0.02662 0.32239 -0.02616 C 0.32708 -0.02223 0.32409 -0.02431 0.32942 -0.02199 C 0.3306 -0.02176 0.33164 -0.0213 0.33255 -0.02061 C 0.33346 -0.02037 0.33411 -0.01968 0.33489 -0.01922 C 0.33672 -0.01875 0.33854 -0.01829 0.34036 -0.01783 L 0.38021 -0.01922 C 0.38437 -0.01968 0.38242 -0.02107 0.38567 -0.02338 C 0.38672 -0.02431 0.38776 -0.02431 0.3888 -0.02477 C 0.38958 -0.0257 0.39036 -0.02686 0.39114 -0.02755 C 0.39323 -0.02963 0.39557 -0.03102 0.39739 -0.03311 C 0.39817 -0.03403 0.39896 -0.03519 0.39974 -0.03588 C 0.40052 -0.03658 0.40143 -0.03681 0.40208 -0.03727 C 0.40325 -0.0382 0.40429 -0.03912 0.40521 -0.04005 C 0.40612 -0.04098 0.40677 -0.04236 0.40755 -0.04283 C 0.40859 -0.04375 0.40963 -0.04375 0.41067 -0.04422 C 0.41224 -0.04607 0.41367 -0.04885 0.41536 -0.04977 C 0.41614 -0.05024 0.41706 -0.0507 0.41771 -0.05116 C 0.42317 -0.05602 0.41666 -0.05255 0.42317 -0.05533 C 0.43502 -0.06945 0.42291 -0.0544 0.43021 -0.06505 C 0.4319 -0.0676 0.43385 -0.06899 0.43567 -0.07061 C 0.4362 -0.07199 0.43659 -0.07385 0.43724 -0.07477 C 0.43815 -0.07616 0.43945 -0.07662 0.44036 -0.07755 C 0.44127 -0.07848 0.44206 -0.0794 0.44271 -0.08033 C 0.44479 -0.08334 0.44596 -0.08635 0.44739 -0.09005 C 0.44804 -0.09144 0.44844 -0.09306 0.44896 -0.09422 C 0.45078 -0.09861 0.45442 -0.10672 0.45442 -0.10672 C 0.45612 -0.11829 0.45416 -0.10695 0.45677 -0.11644 C 0.46067 -0.1301 0.45638 -0.11806 0.45989 -0.12755 C 0.46159 -0.13912 0.45963 -0.12778 0.46224 -0.13727 C 0.46263 -0.13866 0.46276 -0.14028 0.46302 -0.14144 C 0.46692 -0.15996 0.46263 -0.13727 0.46536 -0.15533 C 0.46719 -0.16713 0.46692 -0.15973 0.46692 -0.16783 L 0.46692 -0.16783 " pathEditMode="relative" ptsTypes="AAAAAAAAAAAAAAAAAAAAAAAAAAAAAAAAAAAAAAAAAAAAAAAAAAAAAAAAAAAAAAAAA">
                                      <p:cBhvr>
                                        <p:cTn id="5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693 -0.1676 L 0.46693 -0.1676 C 0.46706 -0.16436 0.46745 -0.15417 0.46836 -0.14954 C 0.46901 -0.14676 0.47005 -0.14422 0.4707 -0.14121 C 0.47109 -0.14005 0.47109 -0.13843 0.47148 -0.13704 C 0.47213 -0.13519 0.47304 -0.13334 0.47383 -0.13149 C 0.47539 -0.12362 0.47383 -0.13079 0.47695 -0.12038 C 0.47786 -0.11783 0.47851 -0.11482 0.47929 -0.11204 C 0.47982 -0.11065 0.48047 -0.1095 0.48086 -0.10788 C 0.48242 -0.10255 0.48099 -0.1044 0.48242 -0.09815 C 0.48281 -0.09676 0.48359 -0.09561 0.48398 -0.09399 C 0.48489 -0.09144 0.48568 -0.08866 0.48633 -0.08565 C 0.48906 -0.07501 0.48437 -0.09028 0.48867 -0.07454 C 0.48919 -0.07315 0.48984 -0.072 0.49023 -0.07038 C 0.49088 -0.06876 0.49114 -0.06667 0.49179 -0.06482 C 0.49831 -0.04908 0.48984 -0.07431 0.49648 -0.0551 C 0.49713 -0.05348 0.49739 -0.05116 0.49804 -0.04954 C 0.49948 -0.04653 0.50117 -0.04399 0.50273 -0.04121 C 0.50573 -0.03612 0.50403 -0.03774 0.50742 -0.03565 C 0.52109 -0.0176 0.50143 -0.0426 0.51367 -0.0301 C 0.51471 -0.02917 0.5151 -0.02686 0.51601 -0.02593 C 0.51771 -0.02454 0.51979 -0.02431 0.52148 -0.02315 C 0.52291 -0.02246 0.52422 -0.02153 0.52539 -0.02038 C 0.52682 -0.01922 0.52786 -0.01713 0.52929 -0.01621 C 0.53138 -0.01528 0.53359 -0.01551 0.53554 -0.01482 C 0.5401 -0.01366 0.53776 -0.01343 0.54258 -0.01065 C 0.54388 -0.01019 0.54518 -0.00973 0.54648 -0.00926 C 0.55508 -0.00741 0.55286 -0.0088 0.56054 -0.00649 C 0.57708 -0.00186 0.56172 -0.00533 0.57617 -0.00232 C 0.59726 -0.00278 0.61836 -0.00255 0.63945 -0.00371 C 0.64088 -0.00394 0.64206 -0.00579 0.64336 -0.00649 C 0.64492 -0.00764 0.64648 -0.00834 0.64804 -0.00926 C 0.65143 -0.01158 0.65482 -0.01389 0.6582 -0.01621 C 0.6595 -0.01713 0.66094 -0.01806 0.66211 -0.01899 C 0.68372 -0.0382 0.64896 -0.00695 0.67148 -0.02871 C 0.67278 -0.0301 0.67409 -0.03056 0.67539 -0.03149 C 0.68151 -0.04237 0.6737 -0.0294 0.68086 -0.03843 C 0.68177 -0.03959 0.68242 -0.04144 0.6832 -0.0426 C 0.68554 -0.0463 0.68841 -0.04931 0.69023 -0.05371 C 0.69101 -0.05556 0.69127 -0.05764 0.69179 -0.05926 C 0.69232 -0.06088 0.69297 -0.06204 0.69336 -0.06343 C 0.69401 -0.06528 0.69414 -0.0676 0.69492 -0.06899 C 0.69557 -0.07038 0.69648 -0.07084 0.69726 -0.07176 C 0.69752 -0.07362 0.69831 -0.07963 0.69883 -0.08149 C 0.69922 -0.08311 0.7 -0.08426 0.70039 -0.08565 C 0.70104 -0.08843 0.70143 -0.09144 0.70195 -0.09399 C 0.70247 -0.09653 0.70312 -0.09862 0.70351 -0.10093 C 0.7039 -0.10325 0.70403 -0.10556 0.70429 -0.10788 C 0.70456 -0.11065 0.70469 -0.11366 0.70508 -0.11621 C 0.70573 -0.11968 0.70664 -0.12269 0.70742 -0.12593 C 0.70768 -0.13102 0.70768 -0.13635 0.7082 -0.14121 C 0.70846 -0.14422 0.70963 -0.14676 0.70976 -0.14954 C 0.71015 -0.15741 0.70976 -0.16528 0.70976 -0.17315 L 0.70976 -0.17315 " pathEditMode="relative" ptsTypes="AAAAAAAAAAAAAAAAAAAAAAAAAAAAAAAAAAAAAAAAAAAAAAAAAAAAAA">
                                      <p:cBhvr>
                                        <p:cTn id="65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7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976 -0.17292 L 0.70976 -0.17292 C 0.71106 -0.16875 0.71211 -0.16458 0.71367 -0.16042 C 0.71875 -0.1463 0.72265 -0.1375 0.72929 -0.1257 C 0.73203 -0.12083 0.73476 -0.1162 0.73789 -0.11181 C 0.74049 -0.10833 0.74362 -0.10556 0.74648 -0.10208 C 0.75599 -0.09028 0.76224 -0.0787 0.77382 -0.07014 C 0.80104 -0.05046 0.78424 -0.06088 0.82148 -0.04375 C 0.82539 -0.04213 0.82903 -0.03866 0.8332 -0.0382 L 0.85507 -0.03681 C 0.86054 -0.03773 0.86601 -0.03773 0.87148 -0.03958 C 0.87981 -0.04283 0.8858 -0.05023 0.89336 -0.05625 C 0.89635 -0.0588 0.89961 -0.06065 0.90273 -0.0632 C 0.91106 -0.0706 0.91901 -0.07986 0.92539 -0.09236 C 0.92929 -0.10023 0.93463 -0.10648 0.93711 -0.11597 C 0.94218 -0.13681 0.93789 -0.12037 0.94414 -0.14097 C 0.94791 -0.1537 0.94531 -0.14514 0.94726 -0.15347 C 0.94817 -0.15833 0.94947 -0.16273 0.95039 -0.16736 L 0.95117 -0.17153 L 0.95117 -0.17153 " pathEditMode="relative" ptsTypes="AAAAAAAAAAAAAAAAAAAA">
                                      <p:cBhvr>
                                        <p:cTn id="71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5117 -0.1713 L 0.95117 -0.1713 C 0.95221 -0.1676 0.95338 -0.16413 0.95429 -0.16019 C 0.95468 -0.15811 0.95455 -0.15556 0.95507 -0.15325 C 0.95533 -0.15186 0.95612 -0.1507 0.95664 -0.14908 C 0.9582 -0.14352 0.95833 -0.13936 0.96054 -0.1338 C 0.96158 -0.13126 0.96315 -0.1294 0.96445 -0.12686 C 0.96809 -0.11968 0.96914 -0.11552 0.97382 -0.1088 C 0.97513 -0.10695 0.97643 -0.10533 0.97773 -0.10325 C 0.98007 -0.09931 0.98151 -0.0926 0.98476 -0.09075 C 0.98802 -0.08889 0.98724 -0.08959 0.99101 -0.08519 C 0.99362 -0.08218 0.99609 -0.07871 0.99882 -0.07547 C 1 -0.07408 1.00117 -0.072 1.00273 -0.0713 L 1.00664 -0.06991 C 1.00768 -0.06852 1.00859 -0.0669 1.00976 -0.06575 C 1.01119 -0.06459 1.01289 -0.06413 1.01445 -0.06297 C 1.01627 -0.06181 1.01809 -0.06042 1.01992 -0.0588 C 1.02317 -0.05626 1.025 -0.05371 1.02851 -0.05186 C 1.03046 -0.0507 1.03268 -0.05024 1.03476 -0.04908 C 1.03632 -0.04839 1.03776 -0.04723 1.03945 -0.0463 C 1.04114 -0.04538 1.04309 -0.04445 1.04492 -0.04352 C 1.0457 -0.04306 1.04635 -0.0426 1.04726 -0.04214 C 1.04869 -0.04167 1.05039 -0.04121 1.05195 -0.04075 C 1.05273 -0.03982 1.05338 -0.03843 1.05429 -0.03797 C 1.05599 -0.03704 1.05794 -0.03727 1.05976 -0.03658 C 1.0608 -0.03635 1.06184 -0.03589 1.06289 -0.03519 C 1.06445 -0.0345 1.06588 -0.03311 1.06757 -0.03241 C 1.06953 -0.03172 1.07161 -0.03149 1.07382 -0.03102 C 1.08033 -0.02987 1.08424 -0.0294 1.09101 -0.02825 C 1.09336 -0.02732 1.09557 -0.02616 1.09804 -0.02547 C 1.10937 -0.02246 1.11966 -0.02501 1.13164 -0.02547 C 1.13372 -0.02593 1.1358 -0.02593 1.13789 -0.02686 C 1.13932 -0.02778 1.14036 -0.0301 1.14179 -0.03102 C 1.14322 -0.03195 1.14492 -0.03195 1.14648 -0.03241 C 1.15312 -0.04052 1.14466 -0.03079 1.15117 -0.03658 C 1.15846 -0.04329 1.15208 -0.03913 1.15742 -0.04214 C 1.15846 -0.04352 1.15937 -0.04514 1.16054 -0.0463 C 1.16119 -0.047 1.16211 -0.047 1.16289 -0.04769 C 1.16419 -0.04908 1.16549 -0.05047 1.16679 -0.05186 C 1.16901 -0.0544 1.17083 -0.05695 1.17304 -0.06019 C 1.17382 -0.06158 1.17447 -0.0632 1.17539 -0.06436 C 1.17604 -0.06552 1.17695 -0.06621 1.17773 -0.06714 C 1.1875 -0.08264 1.17929 -0.06968 1.18398 -0.07964 C 1.18463 -0.08126 1.18567 -0.08218 1.18632 -0.0838 C 1.19062 -0.09468 1.18619 -0.08658 1.18867 -0.09075 L 1.18867 -0.09075 " pathEditMode="relative" ptsTypes="AAAAAAAAAAAAAAAAAAAAAAAAAAAAAAAAAAAAAAAAAAAAAA">
                                      <p:cBhvr>
                                        <p:cTn id="77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1" grpId="0" animBg="1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999409" y="357762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my_variable</a:t>
            </a:r>
            <a:r>
              <a:rPr lang="en-GB" dirty="0" smtClean="0"/>
              <a:t> = </a:t>
            </a:r>
            <a:r>
              <a:rPr lang="en-GB" dirty="0" smtClean="0">
                <a:solidFill>
                  <a:srgbClr val="FF3399"/>
                </a:solidFill>
              </a:rPr>
              <a:t>&lt;</a:t>
            </a:r>
            <a:r>
              <a:rPr lang="en-GB" dirty="0" smtClean="0"/>
              <a:t>data object</a:t>
            </a:r>
            <a:r>
              <a:rPr lang="en-GB" dirty="0" smtClean="0">
                <a:solidFill>
                  <a:srgbClr val="FF3399"/>
                </a:solidFill>
              </a:rPr>
              <a:t>&gt;</a:t>
            </a:r>
            <a:endParaRPr lang="en-GB" dirty="0">
              <a:solidFill>
                <a:srgbClr val="FF3399"/>
              </a:solidFill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155474" y="293853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data</a:t>
            </a:r>
            <a:endParaRPr lang="en-GB" i="1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4638320" y="2713348"/>
            <a:ext cx="257175" cy="1399465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Left Brace 6"/>
          <p:cNvSpPr/>
          <p:nvPr/>
        </p:nvSpPr>
        <p:spPr>
          <a:xfrm rot="5400000">
            <a:off x="6394937" y="2596902"/>
            <a:ext cx="257175" cy="1632357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341950" y="2933841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name</a:t>
            </a:r>
            <a:endParaRPr lang="en-GB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415871" y="2371285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declaration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839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72" y="2063396"/>
            <a:ext cx="1020050" cy="2953265"/>
          </a:xfrm>
          <a:prstGeom prst="rect">
            <a:avLst/>
          </a:prstGeom>
        </p:spPr>
      </p:pic>
      <p:pic>
        <p:nvPicPr>
          <p:cNvPr id="3076" name="Picture 4" descr="Image result for whisk no-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40" y="2241119"/>
            <a:ext cx="2126306" cy="263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oven no-backgroun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817" y="2138172"/>
            <a:ext cx="2206625" cy="351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976" y="4419260"/>
            <a:ext cx="2438740" cy="2438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262034" y="2891718"/>
            <a:ext cx="2986750" cy="133010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15627" y="1483916"/>
            <a:ext cx="6831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a named section of a program that performs a specific task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10409" y="5257630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Whisk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37686" y="5276510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Masher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5227073" y="5266985"/>
            <a:ext cx="1285875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Sieve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10524624" y="2466635"/>
            <a:ext cx="1360118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Boil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10518745" y="3528196"/>
            <a:ext cx="1360118" cy="381000"/>
          </a:xfrm>
          <a:prstGeom prst="rect">
            <a:avLst/>
          </a:prstGeom>
          <a:solidFill>
            <a:srgbClr val="8E6534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Bake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10356035" y="1483916"/>
            <a:ext cx="1685533" cy="2585323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Oven</a:t>
            </a:r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10518743" y="2991836"/>
            <a:ext cx="1360118" cy="3810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Timer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10518743" y="1941434"/>
            <a:ext cx="1360118" cy="400110"/>
          </a:xfrm>
          <a:prstGeom prst="rect">
            <a:avLst/>
          </a:prstGeom>
          <a:noFill/>
          <a:ln w="6350"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 smtClean="0"/>
              <a:t>def_time</a:t>
            </a:r>
            <a:r>
              <a:rPr lang="en-GB" sz="1000" dirty="0" smtClean="0"/>
              <a:t> = 20mins</a:t>
            </a:r>
          </a:p>
          <a:p>
            <a:pPr algn="ctr"/>
            <a:r>
              <a:rPr lang="en-GB" sz="1000" dirty="0" err="1" smtClean="0"/>
              <a:t>def_temp</a:t>
            </a:r>
            <a:r>
              <a:rPr lang="en-GB" sz="1000" dirty="0" smtClean="0"/>
              <a:t> = 200</a:t>
            </a:r>
            <a:r>
              <a:rPr lang="en-GB" sz="1000" dirty="0"/>
              <a:t>°</a:t>
            </a:r>
            <a:r>
              <a:rPr lang="en-GB" sz="1000" dirty="0" smtClean="0"/>
              <a:t>C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85840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415871" y="354166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i="1" dirty="0" err="1">
                <a:solidFill>
                  <a:srgbClr val="00B0F0"/>
                </a:solidFill>
              </a:rPr>
              <a:t>def</a:t>
            </a:r>
            <a:r>
              <a:rPr lang="en-GB" dirty="0">
                <a:solidFill>
                  <a:srgbClr val="00B0F0"/>
                </a:solidFill>
              </a:rPr>
              <a:t> </a:t>
            </a:r>
            <a:r>
              <a:rPr lang="en-GB" dirty="0" err="1">
                <a:solidFill>
                  <a:srgbClr val="92D050"/>
                </a:solidFill>
              </a:rPr>
              <a:t>my_function</a:t>
            </a:r>
            <a:r>
              <a:rPr lang="en-GB" dirty="0"/>
              <a:t>(</a:t>
            </a:r>
            <a:r>
              <a:rPr lang="en-GB" dirty="0" err="1">
                <a:solidFill>
                  <a:srgbClr val="FFC000"/>
                </a:solidFill>
              </a:rPr>
              <a:t>input_a</a:t>
            </a:r>
            <a:r>
              <a:rPr lang="en-GB" dirty="0"/>
              <a:t>, </a:t>
            </a:r>
            <a:r>
              <a:rPr lang="en-GB" dirty="0" err="1">
                <a:solidFill>
                  <a:srgbClr val="FFC000"/>
                </a:solidFill>
              </a:rPr>
              <a:t>input_b</a:t>
            </a:r>
            <a:r>
              <a:rPr lang="en-GB" dirty="0"/>
              <a:t>):</a:t>
            </a:r>
          </a:p>
          <a:p>
            <a:r>
              <a:rPr lang="en-GB" dirty="0" smtClean="0"/>
              <a:t>	</a:t>
            </a:r>
          </a:p>
          <a:p>
            <a:r>
              <a:rPr lang="en-GB" dirty="0"/>
              <a:t>	</a:t>
            </a:r>
            <a:r>
              <a:rPr lang="en-GB" dirty="0" smtClean="0"/>
              <a:t>output </a:t>
            </a:r>
            <a:r>
              <a:rPr lang="en-GB" dirty="0"/>
              <a:t>= </a:t>
            </a:r>
            <a:r>
              <a:rPr lang="en-GB" dirty="0" err="1"/>
              <a:t>input_a</a:t>
            </a:r>
            <a:r>
              <a:rPr lang="en-GB" dirty="0"/>
              <a:t> </a:t>
            </a:r>
            <a:r>
              <a:rPr lang="en-GB" dirty="0">
                <a:solidFill>
                  <a:srgbClr val="FF3399"/>
                </a:solidFill>
              </a:rPr>
              <a:t>+</a:t>
            </a:r>
            <a:r>
              <a:rPr lang="en-GB" dirty="0" smtClean="0"/>
              <a:t> </a:t>
            </a:r>
            <a:r>
              <a:rPr lang="en-GB" dirty="0" err="1"/>
              <a:t>input_b</a:t>
            </a:r>
            <a:endParaRPr lang="en-GB" dirty="0"/>
          </a:p>
          <a:p>
            <a:r>
              <a:rPr lang="en-GB" dirty="0"/>
              <a:t>	</a:t>
            </a:r>
            <a:endParaRPr lang="en-GB" dirty="0" smtClean="0"/>
          </a:p>
          <a:p>
            <a:r>
              <a:rPr lang="en-GB" dirty="0">
                <a:solidFill>
                  <a:srgbClr val="FF3399"/>
                </a:solidFill>
              </a:rPr>
              <a:t>	</a:t>
            </a:r>
            <a:r>
              <a:rPr lang="en-GB" dirty="0" smtClean="0">
                <a:solidFill>
                  <a:srgbClr val="FF3399"/>
                </a:solidFill>
              </a:rPr>
              <a:t>return</a:t>
            </a:r>
            <a:r>
              <a:rPr lang="en-GB" dirty="0" smtClean="0"/>
              <a:t> </a:t>
            </a:r>
            <a:r>
              <a:rPr lang="en-GB" dirty="0"/>
              <a:t>output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27459" y="2938533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name</a:t>
            </a:r>
            <a:endParaRPr lang="en-GB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15871" y="2371285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declaration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583587" y="295647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parameters</a:t>
            </a:r>
            <a:endParaRPr lang="en-GB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031979" y="4095665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process</a:t>
            </a:r>
            <a:endParaRPr lang="en-GB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8031979" y="4649663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o</a:t>
            </a:r>
            <a:r>
              <a:rPr lang="en-GB" i="1" dirty="0" smtClean="0"/>
              <a:t>utput</a:t>
            </a:r>
            <a:endParaRPr lang="en-GB" i="1" dirty="0"/>
          </a:p>
        </p:txBody>
      </p:sp>
      <p:sp>
        <p:nvSpPr>
          <p:cNvPr id="5" name="Left Brace 4"/>
          <p:cNvSpPr/>
          <p:nvPr/>
        </p:nvSpPr>
        <p:spPr>
          <a:xfrm rot="5400000">
            <a:off x="4523829" y="2760073"/>
            <a:ext cx="257175" cy="1306014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eft Brace 9"/>
          <p:cNvSpPr/>
          <p:nvPr/>
        </p:nvSpPr>
        <p:spPr>
          <a:xfrm rot="5400000">
            <a:off x="6177898" y="2537717"/>
            <a:ext cx="257175" cy="1750727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815627" y="1483916"/>
            <a:ext cx="6831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tx2">
                    <a:lumMod val="75000"/>
                  </a:schemeClr>
                </a:solidFill>
              </a:rPr>
              <a:t>a named section of a program that performs a specific task</a:t>
            </a:r>
          </a:p>
        </p:txBody>
      </p:sp>
    </p:spTree>
    <p:extLst>
      <p:ext uri="{BB962C8B-B14F-4D97-AF65-F5344CB8AC3E}">
        <p14:creationId xmlns:p14="http://schemas.microsoft.com/office/powerpoint/2010/main" val="98893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Program</a:t>
            </a:r>
            <a:endParaRPr lang="en-GB" dirty="0"/>
          </a:p>
        </p:txBody>
      </p:sp>
      <p:sp>
        <p:nvSpPr>
          <p:cNvPr id="2050" name="Rectangle 2049"/>
          <p:cNvSpPr/>
          <p:nvPr/>
        </p:nvSpPr>
        <p:spPr>
          <a:xfrm>
            <a:off x="3068638" y="206605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A computer program is a </a:t>
            </a:r>
            <a:r>
              <a:rPr lang="en-GB" u="sng" dirty="0"/>
              <a:t>collection of </a:t>
            </a:r>
            <a:r>
              <a:rPr lang="en-GB" u="sng" dirty="0" smtClean="0"/>
              <a:t>instructions </a:t>
            </a:r>
            <a:r>
              <a:rPr lang="en-GB" dirty="0"/>
              <a:t>that performs a specific task when executed by a computer.</a:t>
            </a:r>
          </a:p>
        </p:txBody>
      </p:sp>
      <p:pic>
        <p:nvPicPr>
          <p:cNvPr id="4106" name="Picture 10" descr="Image result for shia labeouf 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76" y="3202187"/>
            <a:ext cx="6499224" cy="36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banana bread recip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3790950"/>
            <a:ext cx="4653268" cy="260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5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3231414" y="274268"/>
            <a:ext cx="58683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rgbClr val="FF3399"/>
                </a:solidFill>
              </a:rPr>
              <a:t>from </a:t>
            </a:r>
            <a:r>
              <a:rPr lang="en-GB" sz="1600" dirty="0" smtClean="0"/>
              <a:t>kitchen </a:t>
            </a:r>
            <a:r>
              <a:rPr lang="en-GB" sz="1600" dirty="0" smtClean="0">
                <a:solidFill>
                  <a:srgbClr val="FF3399"/>
                </a:solidFill>
              </a:rPr>
              <a:t>import </a:t>
            </a:r>
            <a:r>
              <a:rPr lang="en-GB" sz="1600" dirty="0"/>
              <a:t>oven</a:t>
            </a:r>
          </a:p>
          <a:p>
            <a:r>
              <a:rPr lang="en-GB" sz="1600" dirty="0">
                <a:solidFill>
                  <a:srgbClr val="FF3399"/>
                </a:solidFill>
              </a:rPr>
              <a:t>from</a:t>
            </a:r>
            <a:r>
              <a:rPr lang="en-GB" sz="1600" dirty="0"/>
              <a:t> </a:t>
            </a:r>
            <a:r>
              <a:rPr lang="en-GB" sz="1600" dirty="0" smtClean="0"/>
              <a:t>utensils </a:t>
            </a:r>
            <a:r>
              <a:rPr lang="en-GB" sz="1600" dirty="0">
                <a:solidFill>
                  <a:srgbClr val="FF3399"/>
                </a:solidFill>
              </a:rPr>
              <a:t>import</a:t>
            </a:r>
            <a:r>
              <a:rPr lang="en-GB" sz="1600" dirty="0"/>
              <a:t> masher, whisk, </a:t>
            </a:r>
            <a:r>
              <a:rPr lang="en-GB" sz="1600" dirty="0" err="1"/>
              <a:t>wood_spoon</a:t>
            </a:r>
            <a:endParaRPr lang="en-GB" sz="1600" dirty="0"/>
          </a:p>
          <a:p>
            <a:endParaRPr lang="en-GB" sz="1600" dirty="0"/>
          </a:p>
          <a:p>
            <a:r>
              <a:rPr lang="en-GB" sz="1600" i="1" dirty="0" err="1">
                <a:solidFill>
                  <a:srgbClr val="00B0F0"/>
                </a:solidFill>
              </a:rPr>
              <a:t>def</a:t>
            </a:r>
            <a:r>
              <a:rPr lang="en-GB" sz="1600" dirty="0"/>
              <a:t> </a:t>
            </a:r>
            <a:r>
              <a:rPr lang="en-GB" sz="1600" dirty="0" err="1" smtClean="0">
                <a:solidFill>
                  <a:srgbClr val="92D050"/>
                </a:solidFill>
              </a:rPr>
              <a:t>soften_bananas</a:t>
            </a:r>
            <a:r>
              <a:rPr lang="en-GB" sz="1600" dirty="0" smtClean="0"/>
              <a:t>(</a:t>
            </a:r>
            <a:r>
              <a:rPr lang="en-GB" sz="1600" dirty="0" smtClean="0">
                <a:solidFill>
                  <a:srgbClr val="FFC000"/>
                </a:solidFill>
              </a:rPr>
              <a:t>bananas</a:t>
            </a:r>
            <a:r>
              <a:rPr lang="en-GB" sz="1600" dirty="0"/>
              <a:t>):</a:t>
            </a:r>
          </a:p>
          <a:p>
            <a:r>
              <a:rPr lang="en-GB" sz="1600" dirty="0"/>
              <a:t>	</a:t>
            </a:r>
            <a:r>
              <a:rPr lang="en-GB" sz="1600" dirty="0" err="1" smtClean="0"/>
              <a:t>banana_mash</a:t>
            </a:r>
            <a:r>
              <a:rPr lang="en-GB" sz="1600" dirty="0" smtClean="0"/>
              <a:t> </a:t>
            </a:r>
            <a:r>
              <a:rPr lang="en-GB" sz="1600" dirty="0"/>
              <a:t>= </a:t>
            </a:r>
            <a:r>
              <a:rPr lang="en-GB" sz="1600" dirty="0" err="1"/>
              <a:t>masher.</a:t>
            </a:r>
            <a:r>
              <a:rPr lang="en-GB" sz="1600" dirty="0" err="1">
                <a:solidFill>
                  <a:srgbClr val="00B0F0"/>
                </a:solidFill>
              </a:rPr>
              <a:t>mash</a:t>
            </a:r>
            <a:r>
              <a:rPr lang="en-GB" sz="1600" dirty="0"/>
              <a:t>(bananas)</a:t>
            </a:r>
          </a:p>
          <a:p>
            <a:r>
              <a:rPr lang="en-GB" sz="1600" dirty="0"/>
              <a:t>	</a:t>
            </a:r>
            <a:r>
              <a:rPr lang="en-GB" sz="1600" dirty="0">
                <a:solidFill>
                  <a:srgbClr val="FF3399"/>
                </a:solidFill>
              </a:rPr>
              <a:t>return</a:t>
            </a:r>
            <a:r>
              <a:rPr lang="en-GB" sz="1600" dirty="0"/>
              <a:t> </a:t>
            </a:r>
            <a:r>
              <a:rPr lang="en-GB" sz="1600" dirty="0" err="1" smtClean="0"/>
              <a:t>banana_mash</a:t>
            </a:r>
            <a:endParaRPr lang="en-GB" sz="1600" dirty="0"/>
          </a:p>
          <a:p>
            <a:endParaRPr lang="en-GB" sz="1600" dirty="0"/>
          </a:p>
          <a:p>
            <a:r>
              <a:rPr lang="en-GB" sz="1600" i="1" dirty="0" err="1">
                <a:solidFill>
                  <a:srgbClr val="00B0F0"/>
                </a:solidFill>
              </a:rPr>
              <a:t>def</a:t>
            </a:r>
            <a:r>
              <a:rPr lang="en-GB" sz="1600" dirty="0"/>
              <a:t> </a:t>
            </a:r>
            <a:r>
              <a:rPr lang="en-GB" sz="1600" dirty="0" err="1" smtClean="0">
                <a:solidFill>
                  <a:srgbClr val="92D050"/>
                </a:solidFill>
              </a:rPr>
              <a:t>melt_butter</a:t>
            </a:r>
            <a:r>
              <a:rPr lang="en-GB" sz="1600" dirty="0" smtClean="0"/>
              <a:t>(</a:t>
            </a:r>
            <a:r>
              <a:rPr lang="en-GB" sz="1600" dirty="0" smtClean="0">
                <a:solidFill>
                  <a:srgbClr val="FFC000"/>
                </a:solidFill>
              </a:rPr>
              <a:t>butter</a:t>
            </a:r>
            <a:r>
              <a:rPr lang="en-GB" sz="1600" dirty="0"/>
              <a:t>):</a:t>
            </a:r>
          </a:p>
          <a:p>
            <a:r>
              <a:rPr lang="en-GB" sz="1600" dirty="0"/>
              <a:t>	</a:t>
            </a:r>
            <a:r>
              <a:rPr lang="en-GB" sz="1600" dirty="0">
                <a:solidFill>
                  <a:srgbClr val="FF3399"/>
                </a:solidFill>
              </a:rPr>
              <a:t>return</a:t>
            </a:r>
            <a:r>
              <a:rPr lang="en-GB" sz="1600" dirty="0"/>
              <a:t> </a:t>
            </a:r>
            <a:r>
              <a:rPr lang="en-GB" sz="1600" dirty="0" err="1"/>
              <a:t>oven.</a:t>
            </a:r>
            <a:r>
              <a:rPr lang="en-GB" sz="1600" dirty="0" err="1">
                <a:solidFill>
                  <a:srgbClr val="00B0F0"/>
                </a:solidFill>
              </a:rPr>
              <a:t>hob</a:t>
            </a:r>
            <a:r>
              <a:rPr lang="en-GB" sz="1600" dirty="0"/>
              <a:t>(butter)</a:t>
            </a:r>
          </a:p>
          <a:p>
            <a:endParaRPr lang="en-GB" sz="1600" dirty="0"/>
          </a:p>
          <a:p>
            <a:r>
              <a:rPr lang="en-GB" sz="1600" dirty="0" err="1">
                <a:solidFill>
                  <a:srgbClr val="00B0F0"/>
                </a:solidFill>
              </a:rPr>
              <a:t>def</a:t>
            </a:r>
            <a:r>
              <a:rPr lang="en-GB" sz="1600" dirty="0">
                <a:solidFill>
                  <a:srgbClr val="00B0F0"/>
                </a:solidFill>
              </a:rPr>
              <a:t> </a:t>
            </a:r>
            <a:r>
              <a:rPr lang="en-GB" sz="1600" dirty="0" err="1" smtClean="0">
                <a:solidFill>
                  <a:srgbClr val="92D050"/>
                </a:solidFill>
              </a:rPr>
              <a:t>sieve_flour</a:t>
            </a:r>
            <a:r>
              <a:rPr lang="en-GB" sz="1600" dirty="0" smtClean="0"/>
              <a:t>(</a:t>
            </a:r>
            <a:r>
              <a:rPr lang="en-GB" sz="1600" dirty="0" smtClean="0">
                <a:solidFill>
                  <a:srgbClr val="FFC000"/>
                </a:solidFill>
              </a:rPr>
              <a:t>flour</a:t>
            </a:r>
            <a:r>
              <a:rPr lang="en-GB" sz="1600" dirty="0" smtClean="0"/>
              <a:t>):</a:t>
            </a:r>
            <a:endParaRPr lang="en-GB" sz="1600" dirty="0"/>
          </a:p>
          <a:p>
            <a:r>
              <a:rPr lang="en-GB" sz="1600" dirty="0"/>
              <a:t>	</a:t>
            </a:r>
            <a:r>
              <a:rPr lang="en-GB" sz="1600" dirty="0" smtClean="0">
                <a:solidFill>
                  <a:srgbClr val="FF3399"/>
                </a:solidFill>
              </a:rPr>
              <a:t>return</a:t>
            </a:r>
            <a:r>
              <a:rPr lang="en-GB" sz="1600" dirty="0" smtClean="0"/>
              <a:t> </a:t>
            </a:r>
            <a:r>
              <a:rPr lang="en-GB" sz="1600" dirty="0" err="1" smtClean="0"/>
              <a:t>sieve.</a:t>
            </a:r>
            <a:r>
              <a:rPr lang="en-GB" sz="1600" dirty="0" err="1" smtClean="0">
                <a:solidFill>
                  <a:srgbClr val="00B0F0"/>
                </a:solidFill>
              </a:rPr>
              <a:t>sieve</a:t>
            </a:r>
            <a:r>
              <a:rPr lang="en-GB" sz="1600" dirty="0" smtClean="0"/>
              <a:t>(flour)</a:t>
            </a:r>
            <a:endParaRPr lang="en-GB" sz="1600" dirty="0"/>
          </a:p>
          <a:p>
            <a:endParaRPr lang="en-GB" sz="1600" dirty="0" smtClean="0"/>
          </a:p>
          <a:p>
            <a:r>
              <a:rPr lang="en-GB" sz="1600" dirty="0" err="1" smtClean="0">
                <a:solidFill>
                  <a:srgbClr val="00B0F0"/>
                </a:solidFill>
              </a:rPr>
              <a:t>def</a:t>
            </a:r>
            <a:r>
              <a:rPr lang="en-GB" sz="1600" dirty="0" smtClean="0">
                <a:solidFill>
                  <a:srgbClr val="00B0F0"/>
                </a:solidFill>
              </a:rPr>
              <a:t> </a:t>
            </a:r>
            <a:r>
              <a:rPr lang="en-GB" sz="1600" dirty="0" smtClean="0">
                <a:solidFill>
                  <a:srgbClr val="92D050"/>
                </a:solidFill>
              </a:rPr>
              <a:t>mix</a:t>
            </a:r>
            <a:r>
              <a:rPr lang="en-GB" sz="1600" dirty="0" smtClean="0"/>
              <a:t>(</a:t>
            </a:r>
            <a:r>
              <a:rPr lang="en-GB" sz="1600" dirty="0" err="1" smtClean="0">
                <a:solidFill>
                  <a:srgbClr val="FFC000"/>
                </a:solidFill>
              </a:rPr>
              <a:t>banana_mash</a:t>
            </a:r>
            <a:r>
              <a:rPr lang="en-GB" sz="1600" dirty="0" smtClean="0"/>
              <a:t>, </a:t>
            </a:r>
            <a:r>
              <a:rPr lang="en-GB" sz="1600" dirty="0" err="1">
                <a:solidFill>
                  <a:srgbClr val="FFC000"/>
                </a:solidFill>
              </a:rPr>
              <a:t>melted_butter</a:t>
            </a:r>
            <a:r>
              <a:rPr lang="en-GB" sz="1600" dirty="0"/>
              <a:t>, </a:t>
            </a:r>
            <a:r>
              <a:rPr lang="en-GB" sz="1600" dirty="0" err="1" smtClean="0">
                <a:solidFill>
                  <a:srgbClr val="FFC000"/>
                </a:solidFill>
              </a:rPr>
              <a:t>fine_flour</a:t>
            </a:r>
            <a:r>
              <a:rPr lang="en-GB" sz="1600" dirty="0" smtClean="0">
                <a:solidFill>
                  <a:srgbClr val="FFC000"/>
                </a:solidFill>
              </a:rPr>
              <a:t>, eggs</a:t>
            </a:r>
            <a:r>
              <a:rPr lang="en-GB" sz="1600" dirty="0" smtClean="0"/>
              <a:t>):</a:t>
            </a:r>
            <a:endParaRPr lang="en-GB" sz="1600" dirty="0"/>
          </a:p>
          <a:p>
            <a:r>
              <a:rPr lang="en-GB" sz="1600" dirty="0"/>
              <a:t>	</a:t>
            </a:r>
            <a:r>
              <a:rPr lang="en-GB" sz="1600" dirty="0">
                <a:solidFill>
                  <a:srgbClr val="FF3399"/>
                </a:solidFill>
              </a:rPr>
              <a:t>return</a:t>
            </a:r>
            <a:r>
              <a:rPr lang="en-GB" sz="1600" dirty="0"/>
              <a:t> </a:t>
            </a:r>
            <a:r>
              <a:rPr lang="en-GB" sz="1600" dirty="0" err="1" smtClean="0"/>
              <a:t>wood_spoon.</a:t>
            </a:r>
            <a:r>
              <a:rPr lang="en-GB" sz="1600" dirty="0" err="1" smtClean="0">
                <a:solidFill>
                  <a:srgbClr val="00B0F0"/>
                </a:solidFill>
              </a:rPr>
              <a:t>mix</a:t>
            </a:r>
            <a:r>
              <a:rPr lang="en-GB" sz="1600" dirty="0" smtClean="0"/>
              <a:t>(</a:t>
            </a:r>
            <a:r>
              <a:rPr lang="en-GB" sz="1600" dirty="0" err="1" smtClean="0"/>
              <a:t>banana_mash</a:t>
            </a:r>
            <a:r>
              <a:rPr lang="en-GB" sz="1600" dirty="0" smtClean="0"/>
              <a:t>,</a:t>
            </a:r>
          </a:p>
          <a:p>
            <a:r>
              <a:rPr lang="en-GB" sz="1600" dirty="0"/>
              <a:t>	</a:t>
            </a:r>
            <a:r>
              <a:rPr lang="en-GB" sz="1600" dirty="0" smtClean="0"/>
              <a:t>	</a:t>
            </a:r>
            <a:r>
              <a:rPr lang="en-GB" sz="1600" dirty="0" err="1" smtClean="0"/>
              <a:t>melted_butter</a:t>
            </a:r>
            <a:r>
              <a:rPr lang="en-GB" sz="1600" dirty="0"/>
              <a:t>, </a:t>
            </a:r>
            <a:r>
              <a:rPr lang="en-GB" sz="1600" dirty="0" err="1"/>
              <a:t>fine_flour</a:t>
            </a:r>
            <a:r>
              <a:rPr lang="en-GB" sz="1600" dirty="0"/>
              <a:t>)</a:t>
            </a:r>
          </a:p>
          <a:p>
            <a:endParaRPr lang="en-GB" sz="1600" dirty="0"/>
          </a:p>
          <a:p>
            <a:r>
              <a:rPr lang="en-GB" sz="1600" dirty="0" err="1"/>
              <a:t>banana_bread</a:t>
            </a:r>
            <a:r>
              <a:rPr lang="en-GB" sz="1600" dirty="0"/>
              <a:t> = </a:t>
            </a:r>
            <a:r>
              <a:rPr lang="en-GB" sz="1600" dirty="0" err="1" smtClean="0"/>
              <a:t>oven.</a:t>
            </a:r>
            <a:r>
              <a:rPr lang="en-GB" sz="1600" dirty="0" err="1" smtClean="0">
                <a:solidFill>
                  <a:srgbClr val="00B0F0"/>
                </a:solidFill>
              </a:rPr>
              <a:t>bake</a:t>
            </a:r>
            <a:r>
              <a:rPr lang="en-GB" sz="1600" dirty="0" smtClean="0"/>
              <a:t>(</a:t>
            </a:r>
            <a:r>
              <a:rPr lang="en-GB" sz="1600" dirty="0" err="1" smtClean="0"/>
              <a:t>banana_dough</a:t>
            </a:r>
            <a:r>
              <a:rPr lang="en-GB" sz="1600" dirty="0"/>
              <a:t>, </a:t>
            </a:r>
            <a:r>
              <a:rPr lang="en-GB" sz="1600" dirty="0">
                <a:solidFill>
                  <a:srgbClr val="A061E5"/>
                </a:solidFill>
              </a:rPr>
              <a:t>40</a:t>
            </a:r>
            <a:r>
              <a:rPr lang="en-GB" sz="1600" dirty="0"/>
              <a:t>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915389" y="4930246"/>
            <a:ext cx="1313202" cy="1927754"/>
            <a:chOff x="1356930" y="2069515"/>
            <a:chExt cx="1313202" cy="1927754"/>
          </a:xfrm>
        </p:grpSpPr>
        <p:pic>
          <p:nvPicPr>
            <p:cNvPr id="22" name="Picture 4" descr="Butter 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0" t="3380" r="14325" b="4575"/>
            <a:stretch/>
          </p:blipFill>
          <p:spPr bwMode="auto">
            <a:xfrm>
              <a:off x="1356930" y="2214785"/>
              <a:ext cx="632050" cy="486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794" y="2069515"/>
              <a:ext cx="1229338" cy="1927754"/>
            </a:xfrm>
            <a:prstGeom prst="rect">
              <a:avLst/>
            </a:prstGeom>
          </p:spPr>
        </p:pic>
      </p:grpSp>
      <p:pic>
        <p:nvPicPr>
          <p:cNvPr id="25" name="Picture 6" descr="Image result for oven no-backgroun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1"/>
          <a:stretch/>
        </p:blipFill>
        <p:spPr bwMode="auto">
          <a:xfrm>
            <a:off x="9250628" y="5015926"/>
            <a:ext cx="1269873" cy="183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6"/>
          <a:stretch/>
        </p:blipFill>
        <p:spPr>
          <a:xfrm flipH="1">
            <a:off x="7865541" y="5460100"/>
            <a:ext cx="1514119" cy="1411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/>
          <p:cNvGrpSpPr/>
          <p:nvPr/>
        </p:nvGrpSpPr>
        <p:grpSpPr>
          <a:xfrm>
            <a:off x="74175" y="4963311"/>
            <a:ext cx="1234441" cy="1894689"/>
            <a:chOff x="403859" y="38099"/>
            <a:chExt cx="1234441" cy="1894689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469054">
              <a:off x="744218" y="57139"/>
              <a:ext cx="869950" cy="3874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00" t="5502" r="17332"/>
            <a:stretch/>
          </p:blipFill>
          <p:spPr>
            <a:xfrm>
              <a:off x="403859" y="38099"/>
              <a:ext cx="1234441" cy="1894689"/>
            </a:xfrm>
            <a:prstGeom prst="rect">
              <a:avLst/>
            </a:prstGeom>
          </p:spPr>
        </p:pic>
        <p:pic>
          <p:nvPicPr>
            <p:cNvPr id="11" name="Picture 4" descr="Image result for whisk no-backgroun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666" y="931240"/>
              <a:ext cx="541748" cy="670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3117226">
              <a:off x="932980" y="916570"/>
              <a:ext cx="281163" cy="81402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469054">
              <a:off x="744220" y="57138"/>
              <a:ext cx="869950" cy="3874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2613" y="1377432"/>
              <a:ext cx="643443" cy="374821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473623" y="5348369"/>
            <a:ext cx="1385856" cy="1509631"/>
            <a:chOff x="8641492" y="906162"/>
            <a:chExt cx="1385856" cy="1509631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65" t="8054" r="13382"/>
            <a:stretch/>
          </p:blipFill>
          <p:spPr>
            <a:xfrm>
              <a:off x="8641492" y="906162"/>
              <a:ext cx="1194486" cy="1509631"/>
            </a:xfrm>
            <a:prstGeom prst="rect">
              <a:avLst/>
            </a:prstGeom>
          </p:spPr>
        </p:pic>
        <p:pic>
          <p:nvPicPr>
            <p:cNvPr id="21" name="Picture 20" descr="Image result for .png no-background + bruised banana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98218" flipH="1">
              <a:off x="9443064" y="1254548"/>
              <a:ext cx="584284" cy="387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402936" y="1555479"/>
              <a:ext cx="307557" cy="14473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6476749" y="5069017"/>
            <a:ext cx="1225384" cy="1788983"/>
            <a:chOff x="9064816" y="3743757"/>
            <a:chExt cx="1225384" cy="178898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00" t="4757" r="18007"/>
            <a:stretch/>
          </p:blipFill>
          <p:spPr>
            <a:xfrm>
              <a:off x="9064816" y="3743757"/>
              <a:ext cx="1194487" cy="1788983"/>
            </a:xfrm>
            <a:prstGeom prst="rect">
              <a:avLst/>
            </a:prstGeom>
          </p:spPr>
        </p:pic>
        <p:pic>
          <p:nvPicPr>
            <p:cNvPr id="24" name="Picture 8" descr="https://purepng.com/public/uploads/large/purepng.com-eggseggseggshellegg-whiteegg-yolk-1411527412149lldpb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9887" y="4883445"/>
              <a:ext cx="400313" cy="302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Image result for bowl .png no-background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2444" y="4775692"/>
              <a:ext cx="586431" cy="379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325832" y="5042292"/>
              <a:ext cx="199613" cy="113114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0772963" y="4728122"/>
            <a:ext cx="1369207" cy="2129878"/>
            <a:chOff x="10684476" y="4728122"/>
            <a:chExt cx="1369207" cy="212987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4476" y="4728122"/>
              <a:ext cx="1369207" cy="2129878"/>
            </a:xfrm>
            <a:prstGeom prst="rect">
              <a:avLst/>
            </a:prstGeom>
          </p:spPr>
        </p:pic>
        <p:pic>
          <p:nvPicPr>
            <p:cNvPr id="2066" name="Picture 18" descr="Image result for .png no-background + loaf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7596" y="5242876"/>
              <a:ext cx="787173" cy="787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227596" y="5584031"/>
              <a:ext cx="281738" cy="262955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670627" y="5118861"/>
            <a:ext cx="1291919" cy="1739139"/>
            <a:chOff x="4588809" y="5118861"/>
            <a:chExt cx="1291919" cy="1739139"/>
          </a:xfrm>
        </p:grpSpPr>
        <p:grpSp>
          <p:nvGrpSpPr>
            <p:cNvPr id="38" name="Group 37"/>
            <p:cNvGrpSpPr/>
            <p:nvPr/>
          </p:nvGrpSpPr>
          <p:grpSpPr>
            <a:xfrm>
              <a:off x="4588809" y="5118861"/>
              <a:ext cx="1291919" cy="1739139"/>
              <a:chOff x="7132944" y="2743200"/>
              <a:chExt cx="1291919" cy="173913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7132944" y="2743200"/>
                <a:ext cx="1291919" cy="1739139"/>
                <a:chOff x="7132944" y="2743200"/>
                <a:chExt cx="1291919" cy="1739139"/>
              </a:xfrm>
            </p:grpSpPr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46" t="6648" r="5627"/>
                <a:stretch/>
              </p:blipFill>
              <p:spPr>
                <a:xfrm>
                  <a:off x="7162800" y="2743200"/>
                  <a:ext cx="1262063" cy="1739139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32944" y="2815627"/>
                  <a:ext cx="262808" cy="370610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62800" y="3055144"/>
                <a:ext cx="203097" cy="139629"/>
              </a:xfrm>
              <a:prstGeom prst="rect">
                <a:avLst/>
              </a:prstGeom>
            </p:spPr>
          </p:pic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490522" flipH="1">
              <a:off x="4819337" y="5693837"/>
              <a:ext cx="743945" cy="33130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222081" y="5813170"/>
              <a:ext cx="313484" cy="238248"/>
            </a:xfrm>
            <a:prstGeom prst="rect">
              <a:avLst/>
            </a:prstGeom>
          </p:spPr>
        </p:pic>
      </p:grpSp>
      <p:pic>
        <p:nvPicPr>
          <p:cNvPr id="63" name="Picture 20" descr="Image result for .png no-background + bruised banana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484" y="1165035"/>
            <a:ext cx="874721" cy="57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 descr="Butter PN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t="3380" r="14325" b="4575"/>
          <a:stretch/>
        </p:blipFill>
        <p:spPr bwMode="auto">
          <a:xfrm>
            <a:off x="1955837" y="1831682"/>
            <a:ext cx="870368" cy="66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38262" y="2683965"/>
            <a:ext cx="404362" cy="570229"/>
          </a:xfrm>
          <a:prstGeom prst="rect">
            <a:avLst/>
          </a:prstGeom>
        </p:spPr>
      </p:pic>
      <p:pic>
        <p:nvPicPr>
          <p:cNvPr id="66" name="Picture 8" descr="https://purepng.com/public/uploads/large/purepng.com-eggseggseggshellegg-whiteegg-yolk-1411527412149lldpb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34" y="3580988"/>
            <a:ext cx="595020" cy="45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29"/>
          <a:srcRect l="9924" t="22084" r="12394" b="35999"/>
          <a:stretch/>
        </p:blipFill>
        <p:spPr>
          <a:xfrm>
            <a:off x="9069166" y="1258341"/>
            <a:ext cx="816398" cy="440532"/>
          </a:xfrm>
          <a:prstGeom prst="rect">
            <a:avLst/>
          </a:prstGeom>
        </p:spPr>
      </p:pic>
      <p:pic>
        <p:nvPicPr>
          <p:cNvPr id="6148" name="Picture 4" descr="Image result for liquid butter 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844" y="2023430"/>
            <a:ext cx="1016534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35847" y="2850355"/>
            <a:ext cx="749717" cy="4610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9"/>
          <a:srcRect l="9924" t="22084" r="12394" b="35999"/>
          <a:stretch/>
        </p:blipFill>
        <p:spPr>
          <a:xfrm>
            <a:off x="1758624" y="4002306"/>
            <a:ext cx="816398" cy="440532"/>
          </a:xfrm>
          <a:prstGeom prst="rect">
            <a:avLst/>
          </a:prstGeom>
        </p:spPr>
      </p:pic>
      <p:pic>
        <p:nvPicPr>
          <p:cNvPr id="48" name="Picture 4" descr="Image result for liquid butter .pn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25" y="3436482"/>
            <a:ext cx="1016534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08907" y="4033997"/>
            <a:ext cx="749717" cy="46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Image result for any questions spongebo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6"/>
            <a:ext cx="12192000" cy="68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8000" y="304801"/>
            <a:ext cx="4660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/>
              <a:t>Any questions?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8951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19209" y="2629930"/>
            <a:ext cx="78506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Rule 5.</a:t>
            </a:r>
            <a:r>
              <a:rPr lang="en-GB" dirty="0" smtClean="0"/>
              <a:t> Data dominates. If you've chosen the right data structures and organized things well, the algorithms will almost always be self-evident. Data structures, not algorithms, are central to programming.</a:t>
            </a:r>
          </a:p>
          <a:p>
            <a:pPr algn="r"/>
            <a:endParaRPr lang="en-GB" dirty="0" smtClean="0"/>
          </a:p>
          <a:p>
            <a:pPr algn="r"/>
            <a:r>
              <a:rPr lang="en-GB" dirty="0" smtClean="0"/>
              <a:t>- </a:t>
            </a:r>
            <a:r>
              <a:rPr lang="en-GB" b="1" dirty="0"/>
              <a:t>Rob Pike's 5 Rules of </a:t>
            </a:r>
            <a:r>
              <a:rPr lang="en-GB" b="1" dirty="0" smtClean="0"/>
              <a:t>Programming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845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3751</TotalTime>
  <Words>1157</Words>
  <Application>Microsoft Office PowerPoint</Application>
  <PresentationFormat>Widescreen</PresentationFormat>
  <Paragraphs>175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PowerPoint Presentation</vt:lpstr>
      <vt:lpstr>Variables</vt:lpstr>
      <vt:lpstr>Variables</vt:lpstr>
      <vt:lpstr>Functions</vt:lpstr>
      <vt:lpstr>Functions</vt:lpstr>
      <vt:lpstr>Program</vt:lpstr>
      <vt:lpstr>PowerPoint Presentation</vt:lpstr>
      <vt:lpstr>PowerPoint Presentation</vt:lpstr>
      <vt:lpstr>PowerPoint Presentation</vt:lpstr>
      <vt:lpstr>Common data types</vt:lpstr>
      <vt:lpstr>String</vt:lpstr>
      <vt:lpstr>List</vt:lpstr>
      <vt:lpstr>Conditionals and Operators</vt:lpstr>
      <vt:lpstr>Exercise</vt:lpstr>
      <vt:lpstr>For loops</vt:lpstr>
      <vt:lpstr>Exercise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Ronald Greeff</dc:creator>
  <cp:lastModifiedBy>Ronald Greeff</cp:lastModifiedBy>
  <cp:revision>123</cp:revision>
  <dcterms:created xsi:type="dcterms:W3CDTF">2019-07-25T08:50:44Z</dcterms:created>
  <dcterms:modified xsi:type="dcterms:W3CDTF">2019-08-14T14:28:10Z</dcterms:modified>
</cp:coreProperties>
</file>